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0693400" cy="7562850"/>
  <p:notesSz cx="106934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906" y="1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302514"/>
            <a:ext cx="9624060" cy="12100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12/12/2025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7066280" y="0"/>
            <a:ext cx="3625215" cy="7560309"/>
            <a:chOff x="7066280" y="0"/>
            <a:chExt cx="3625215" cy="7560309"/>
          </a:xfrm>
        </p:grpSpPr>
        <p:sp>
          <p:nvSpPr>
            <p:cNvPr id="3" name="object 3"/>
            <p:cNvSpPr/>
            <p:nvPr/>
          </p:nvSpPr>
          <p:spPr>
            <a:xfrm>
              <a:off x="7249160" y="0"/>
              <a:ext cx="3442335" cy="7560309"/>
            </a:xfrm>
            <a:custGeom>
              <a:avLst/>
              <a:gdLst/>
              <a:ahLst/>
              <a:cxnLst/>
              <a:rect l="l" t="t" r="r" b="b"/>
              <a:pathLst>
                <a:path w="3442334" h="7560309">
                  <a:moveTo>
                    <a:pt x="3442080" y="0"/>
                  </a:moveTo>
                  <a:lnTo>
                    <a:pt x="0" y="0"/>
                  </a:lnTo>
                  <a:lnTo>
                    <a:pt x="0" y="7560056"/>
                  </a:lnTo>
                  <a:lnTo>
                    <a:pt x="3442080" y="7560056"/>
                  </a:lnTo>
                  <a:lnTo>
                    <a:pt x="3442080" y="0"/>
                  </a:lnTo>
                  <a:close/>
                </a:path>
              </a:pathLst>
            </a:custGeom>
            <a:solidFill>
              <a:srgbClr val="D599A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066280" y="2879597"/>
              <a:ext cx="3416935" cy="4680585"/>
            </a:xfrm>
            <a:custGeom>
              <a:avLst/>
              <a:gdLst/>
              <a:ahLst/>
              <a:cxnLst/>
              <a:rect l="l" t="t" r="r" b="b"/>
              <a:pathLst>
                <a:path w="3416934" h="4680584">
                  <a:moveTo>
                    <a:pt x="653694" y="1800301"/>
                  </a:moveTo>
                  <a:lnTo>
                    <a:pt x="0" y="1800301"/>
                  </a:lnTo>
                  <a:lnTo>
                    <a:pt x="0" y="4680026"/>
                  </a:lnTo>
                  <a:lnTo>
                    <a:pt x="653694" y="4680026"/>
                  </a:lnTo>
                  <a:lnTo>
                    <a:pt x="653694" y="1800301"/>
                  </a:lnTo>
                  <a:close/>
                </a:path>
                <a:path w="3416934" h="4680584">
                  <a:moveTo>
                    <a:pt x="3416554" y="664591"/>
                  </a:moveTo>
                  <a:lnTo>
                    <a:pt x="3414877" y="617131"/>
                  </a:lnTo>
                  <a:lnTo>
                    <a:pt x="3409950" y="570572"/>
                  </a:lnTo>
                  <a:lnTo>
                    <a:pt x="3401860" y="525030"/>
                  </a:lnTo>
                  <a:lnTo>
                    <a:pt x="3390747" y="480606"/>
                  </a:lnTo>
                  <a:lnTo>
                    <a:pt x="3376701" y="437426"/>
                  </a:lnTo>
                  <a:lnTo>
                    <a:pt x="3359848" y="395592"/>
                  </a:lnTo>
                  <a:lnTo>
                    <a:pt x="3340290" y="355219"/>
                  </a:lnTo>
                  <a:lnTo>
                    <a:pt x="3318141" y="316420"/>
                  </a:lnTo>
                  <a:lnTo>
                    <a:pt x="3293529" y="279311"/>
                  </a:lnTo>
                  <a:lnTo>
                    <a:pt x="3266541" y="244005"/>
                  </a:lnTo>
                  <a:lnTo>
                    <a:pt x="3237319" y="210616"/>
                  </a:lnTo>
                  <a:lnTo>
                    <a:pt x="3205937" y="179235"/>
                  </a:lnTo>
                  <a:lnTo>
                    <a:pt x="3172549" y="150012"/>
                  </a:lnTo>
                  <a:lnTo>
                    <a:pt x="3137243" y="123024"/>
                  </a:lnTo>
                  <a:lnTo>
                    <a:pt x="3100133" y="98412"/>
                  </a:lnTo>
                  <a:lnTo>
                    <a:pt x="3061335" y="76263"/>
                  </a:lnTo>
                  <a:lnTo>
                    <a:pt x="3020961" y="56705"/>
                  </a:lnTo>
                  <a:lnTo>
                    <a:pt x="2979128" y="39852"/>
                  </a:lnTo>
                  <a:lnTo>
                    <a:pt x="2935948" y="25806"/>
                  </a:lnTo>
                  <a:lnTo>
                    <a:pt x="2891523" y="14693"/>
                  </a:lnTo>
                  <a:lnTo>
                    <a:pt x="2845981" y="6604"/>
                  </a:lnTo>
                  <a:lnTo>
                    <a:pt x="2799423" y="1676"/>
                  </a:lnTo>
                  <a:lnTo>
                    <a:pt x="2751963" y="0"/>
                  </a:lnTo>
                  <a:lnTo>
                    <a:pt x="664591" y="0"/>
                  </a:lnTo>
                  <a:lnTo>
                    <a:pt x="617118" y="1676"/>
                  </a:lnTo>
                  <a:lnTo>
                    <a:pt x="570560" y="6604"/>
                  </a:lnTo>
                  <a:lnTo>
                    <a:pt x="525018" y="14693"/>
                  </a:lnTo>
                  <a:lnTo>
                    <a:pt x="480593" y="25806"/>
                  </a:lnTo>
                  <a:lnTo>
                    <a:pt x="437413" y="39852"/>
                  </a:lnTo>
                  <a:lnTo>
                    <a:pt x="395579" y="56705"/>
                  </a:lnTo>
                  <a:lnTo>
                    <a:pt x="355206" y="76263"/>
                  </a:lnTo>
                  <a:lnTo>
                    <a:pt x="316407" y="98412"/>
                  </a:lnTo>
                  <a:lnTo>
                    <a:pt x="279298" y="123024"/>
                  </a:lnTo>
                  <a:lnTo>
                    <a:pt x="243992" y="150012"/>
                  </a:lnTo>
                  <a:lnTo>
                    <a:pt x="210604" y="179235"/>
                  </a:lnTo>
                  <a:lnTo>
                    <a:pt x="179222" y="210616"/>
                  </a:lnTo>
                  <a:lnTo>
                    <a:pt x="149999" y="244005"/>
                  </a:lnTo>
                  <a:lnTo>
                    <a:pt x="123012" y="279311"/>
                  </a:lnTo>
                  <a:lnTo>
                    <a:pt x="98399" y="316420"/>
                  </a:lnTo>
                  <a:lnTo>
                    <a:pt x="76250" y="355219"/>
                  </a:lnTo>
                  <a:lnTo>
                    <a:pt x="56692" y="395592"/>
                  </a:lnTo>
                  <a:lnTo>
                    <a:pt x="39839" y="437426"/>
                  </a:lnTo>
                  <a:lnTo>
                    <a:pt x="25793" y="480606"/>
                  </a:lnTo>
                  <a:lnTo>
                    <a:pt x="14681" y="525030"/>
                  </a:lnTo>
                  <a:lnTo>
                    <a:pt x="6591" y="570572"/>
                  </a:lnTo>
                  <a:lnTo>
                    <a:pt x="1663" y="617131"/>
                  </a:lnTo>
                  <a:lnTo>
                    <a:pt x="0" y="664591"/>
                  </a:lnTo>
                  <a:lnTo>
                    <a:pt x="1663" y="712063"/>
                  </a:lnTo>
                  <a:lnTo>
                    <a:pt x="6591" y="758621"/>
                  </a:lnTo>
                  <a:lnTo>
                    <a:pt x="14681" y="804164"/>
                  </a:lnTo>
                  <a:lnTo>
                    <a:pt x="25793" y="848588"/>
                  </a:lnTo>
                  <a:lnTo>
                    <a:pt x="39839" y="891768"/>
                  </a:lnTo>
                  <a:lnTo>
                    <a:pt x="56692" y="933602"/>
                  </a:lnTo>
                  <a:lnTo>
                    <a:pt x="76250" y="973975"/>
                  </a:lnTo>
                  <a:lnTo>
                    <a:pt x="98399" y="1012774"/>
                  </a:lnTo>
                  <a:lnTo>
                    <a:pt x="123012" y="1049883"/>
                  </a:lnTo>
                  <a:lnTo>
                    <a:pt x="149999" y="1085189"/>
                  </a:lnTo>
                  <a:lnTo>
                    <a:pt x="179222" y="1118577"/>
                  </a:lnTo>
                  <a:lnTo>
                    <a:pt x="210604" y="1149959"/>
                  </a:lnTo>
                  <a:lnTo>
                    <a:pt x="243992" y="1179182"/>
                  </a:lnTo>
                  <a:lnTo>
                    <a:pt x="279298" y="1206169"/>
                  </a:lnTo>
                  <a:lnTo>
                    <a:pt x="316407" y="1230782"/>
                  </a:lnTo>
                  <a:lnTo>
                    <a:pt x="355206" y="1252931"/>
                  </a:lnTo>
                  <a:lnTo>
                    <a:pt x="395579" y="1272489"/>
                  </a:lnTo>
                  <a:lnTo>
                    <a:pt x="437413" y="1289342"/>
                  </a:lnTo>
                  <a:lnTo>
                    <a:pt x="480593" y="1303388"/>
                  </a:lnTo>
                  <a:lnTo>
                    <a:pt x="525018" y="1314500"/>
                  </a:lnTo>
                  <a:lnTo>
                    <a:pt x="570560" y="1322590"/>
                  </a:lnTo>
                  <a:lnTo>
                    <a:pt x="617118" y="1327518"/>
                  </a:lnTo>
                  <a:lnTo>
                    <a:pt x="664591" y="1329182"/>
                  </a:lnTo>
                  <a:lnTo>
                    <a:pt x="2751963" y="1329182"/>
                  </a:lnTo>
                  <a:lnTo>
                    <a:pt x="2799423" y="1327518"/>
                  </a:lnTo>
                  <a:lnTo>
                    <a:pt x="2845981" y="1322590"/>
                  </a:lnTo>
                  <a:lnTo>
                    <a:pt x="2891523" y="1314500"/>
                  </a:lnTo>
                  <a:lnTo>
                    <a:pt x="2935948" y="1303388"/>
                  </a:lnTo>
                  <a:lnTo>
                    <a:pt x="2979128" y="1289342"/>
                  </a:lnTo>
                  <a:lnTo>
                    <a:pt x="3020961" y="1272489"/>
                  </a:lnTo>
                  <a:lnTo>
                    <a:pt x="3061335" y="1252931"/>
                  </a:lnTo>
                  <a:lnTo>
                    <a:pt x="3100133" y="1230782"/>
                  </a:lnTo>
                  <a:lnTo>
                    <a:pt x="3137243" y="1206169"/>
                  </a:lnTo>
                  <a:lnTo>
                    <a:pt x="3172549" y="1179182"/>
                  </a:lnTo>
                  <a:lnTo>
                    <a:pt x="3205937" y="1149959"/>
                  </a:lnTo>
                  <a:lnTo>
                    <a:pt x="3237319" y="1118577"/>
                  </a:lnTo>
                  <a:lnTo>
                    <a:pt x="3266541" y="1085189"/>
                  </a:lnTo>
                  <a:lnTo>
                    <a:pt x="3293529" y="1049883"/>
                  </a:lnTo>
                  <a:lnTo>
                    <a:pt x="3318141" y="1012774"/>
                  </a:lnTo>
                  <a:lnTo>
                    <a:pt x="3340290" y="973975"/>
                  </a:lnTo>
                  <a:lnTo>
                    <a:pt x="3359848" y="933602"/>
                  </a:lnTo>
                  <a:lnTo>
                    <a:pt x="3376701" y="891768"/>
                  </a:lnTo>
                  <a:lnTo>
                    <a:pt x="3390747" y="848588"/>
                  </a:lnTo>
                  <a:lnTo>
                    <a:pt x="3401860" y="804164"/>
                  </a:lnTo>
                  <a:lnTo>
                    <a:pt x="3409950" y="758621"/>
                  </a:lnTo>
                  <a:lnTo>
                    <a:pt x="3414877" y="712063"/>
                  </a:lnTo>
                  <a:lnTo>
                    <a:pt x="3416554" y="664591"/>
                  </a:lnTo>
                  <a:close/>
                </a:path>
              </a:pathLst>
            </a:custGeom>
            <a:solidFill>
              <a:srgbClr val="CCEB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279257" y="6504330"/>
              <a:ext cx="2310130" cy="1055370"/>
            </a:xfrm>
            <a:custGeom>
              <a:avLst/>
              <a:gdLst/>
              <a:ahLst/>
              <a:cxnLst/>
              <a:rect l="l" t="t" r="r" b="b"/>
              <a:pathLst>
                <a:path w="2310129" h="1055370">
                  <a:moveTo>
                    <a:pt x="1782191" y="0"/>
                  </a:moveTo>
                  <a:lnTo>
                    <a:pt x="527558" y="0"/>
                  </a:lnTo>
                  <a:lnTo>
                    <a:pt x="479543" y="2156"/>
                  </a:lnTo>
                  <a:lnTo>
                    <a:pt x="432735" y="8500"/>
                  </a:lnTo>
                  <a:lnTo>
                    <a:pt x="387320" y="18846"/>
                  </a:lnTo>
                  <a:lnTo>
                    <a:pt x="343485" y="33008"/>
                  </a:lnTo>
                  <a:lnTo>
                    <a:pt x="301416" y="50800"/>
                  </a:lnTo>
                  <a:lnTo>
                    <a:pt x="261300" y="72035"/>
                  </a:lnTo>
                  <a:lnTo>
                    <a:pt x="223322" y="96527"/>
                  </a:lnTo>
                  <a:lnTo>
                    <a:pt x="187669" y="124089"/>
                  </a:lnTo>
                  <a:lnTo>
                    <a:pt x="154527" y="154536"/>
                  </a:lnTo>
                  <a:lnTo>
                    <a:pt x="124083" y="187682"/>
                  </a:lnTo>
                  <a:lnTo>
                    <a:pt x="96522" y="223339"/>
                  </a:lnTo>
                  <a:lnTo>
                    <a:pt x="72032" y="261322"/>
                  </a:lnTo>
                  <a:lnTo>
                    <a:pt x="50798" y="301445"/>
                  </a:lnTo>
                  <a:lnTo>
                    <a:pt x="33008" y="343521"/>
                  </a:lnTo>
                  <a:lnTo>
                    <a:pt x="18846" y="387364"/>
                  </a:lnTo>
                  <a:lnTo>
                    <a:pt x="8500" y="432788"/>
                  </a:lnTo>
                  <a:lnTo>
                    <a:pt x="2156" y="479607"/>
                  </a:lnTo>
                  <a:lnTo>
                    <a:pt x="0" y="527634"/>
                  </a:lnTo>
                  <a:lnTo>
                    <a:pt x="2156" y="575663"/>
                  </a:lnTo>
                  <a:lnTo>
                    <a:pt x="8500" y="622483"/>
                  </a:lnTo>
                  <a:lnTo>
                    <a:pt x="18846" y="667908"/>
                  </a:lnTo>
                  <a:lnTo>
                    <a:pt x="33008" y="711752"/>
                  </a:lnTo>
                  <a:lnTo>
                    <a:pt x="50798" y="753829"/>
                  </a:lnTo>
                  <a:lnTo>
                    <a:pt x="72032" y="793952"/>
                  </a:lnTo>
                  <a:lnTo>
                    <a:pt x="96522" y="831936"/>
                  </a:lnTo>
                  <a:lnTo>
                    <a:pt x="124083" y="867594"/>
                  </a:lnTo>
                  <a:lnTo>
                    <a:pt x="154527" y="900739"/>
                  </a:lnTo>
                  <a:lnTo>
                    <a:pt x="187669" y="931186"/>
                  </a:lnTo>
                  <a:lnTo>
                    <a:pt x="223322" y="958748"/>
                  </a:lnTo>
                  <a:lnTo>
                    <a:pt x="261300" y="983240"/>
                  </a:lnTo>
                  <a:lnTo>
                    <a:pt x="301416" y="1004475"/>
                  </a:lnTo>
                  <a:lnTo>
                    <a:pt x="343485" y="1022266"/>
                  </a:lnTo>
                  <a:lnTo>
                    <a:pt x="387320" y="1036428"/>
                  </a:lnTo>
                  <a:lnTo>
                    <a:pt x="432735" y="1046774"/>
                  </a:lnTo>
                  <a:lnTo>
                    <a:pt x="479543" y="1053118"/>
                  </a:lnTo>
                  <a:lnTo>
                    <a:pt x="527558" y="1055274"/>
                  </a:lnTo>
                  <a:lnTo>
                    <a:pt x="1782191" y="1055274"/>
                  </a:lnTo>
                  <a:lnTo>
                    <a:pt x="1830225" y="1053118"/>
                  </a:lnTo>
                  <a:lnTo>
                    <a:pt x="1877051" y="1046774"/>
                  </a:lnTo>
                  <a:lnTo>
                    <a:pt x="1922481" y="1036428"/>
                  </a:lnTo>
                  <a:lnTo>
                    <a:pt x="1966330" y="1022266"/>
                  </a:lnTo>
                  <a:lnTo>
                    <a:pt x="2008411" y="1004475"/>
                  </a:lnTo>
                  <a:lnTo>
                    <a:pt x="2048538" y="983240"/>
                  </a:lnTo>
                  <a:lnTo>
                    <a:pt x="2086524" y="958748"/>
                  </a:lnTo>
                  <a:lnTo>
                    <a:pt x="2122185" y="931186"/>
                  </a:lnTo>
                  <a:lnTo>
                    <a:pt x="2155332" y="900739"/>
                  </a:lnTo>
                  <a:lnTo>
                    <a:pt x="2185781" y="867594"/>
                  </a:lnTo>
                  <a:lnTo>
                    <a:pt x="2213345" y="831936"/>
                  </a:lnTo>
                  <a:lnTo>
                    <a:pt x="2237838" y="793952"/>
                  </a:lnTo>
                  <a:lnTo>
                    <a:pt x="2259074" y="753829"/>
                  </a:lnTo>
                  <a:lnTo>
                    <a:pt x="2276866" y="711752"/>
                  </a:lnTo>
                  <a:lnTo>
                    <a:pt x="2291028" y="667908"/>
                  </a:lnTo>
                  <a:lnTo>
                    <a:pt x="2301375" y="622483"/>
                  </a:lnTo>
                  <a:lnTo>
                    <a:pt x="2307719" y="575663"/>
                  </a:lnTo>
                  <a:lnTo>
                    <a:pt x="2309876" y="527634"/>
                  </a:lnTo>
                  <a:lnTo>
                    <a:pt x="2307719" y="479607"/>
                  </a:lnTo>
                  <a:lnTo>
                    <a:pt x="2301375" y="432788"/>
                  </a:lnTo>
                  <a:lnTo>
                    <a:pt x="2291028" y="387364"/>
                  </a:lnTo>
                  <a:lnTo>
                    <a:pt x="2276866" y="343521"/>
                  </a:lnTo>
                  <a:lnTo>
                    <a:pt x="2259074" y="301445"/>
                  </a:lnTo>
                  <a:lnTo>
                    <a:pt x="2237838" y="261322"/>
                  </a:lnTo>
                  <a:lnTo>
                    <a:pt x="2213345" y="223339"/>
                  </a:lnTo>
                  <a:lnTo>
                    <a:pt x="2185781" y="187682"/>
                  </a:lnTo>
                  <a:lnTo>
                    <a:pt x="2155332" y="154536"/>
                  </a:lnTo>
                  <a:lnTo>
                    <a:pt x="2122185" y="124089"/>
                  </a:lnTo>
                  <a:lnTo>
                    <a:pt x="2086524" y="96527"/>
                  </a:lnTo>
                  <a:lnTo>
                    <a:pt x="2048538" y="72035"/>
                  </a:lnTo>
                  <a:lnTo>
                    <a:pt x="2008411" y="50800"/>
                  </a:lnTo>
                  <a:lnTo>
                    <a:pt x="1966330" y="33008"/>
                  </a:lnTo>
                  <a:lnTo>
                    <a:pt x="1922481" y="18846"/>
                  </a:lnTo>
                  <a:lnTo>
                    <a:pt x="1877051" y="8500"/>
                  </a:lnTo>
                  <a:lnTo>
                    <a:pt x="1830225" y="2156"/>
                  </a:lnTo>
                  <a:lnTo>
                    <a:pt x="1782191" y="0"/>
                  </a:lnTo>
                  <a:close/>
                </a:path>
              </a:pathLst>
            </a:custGeom>
            <a:solidFill>
              <a:srgbClr val="9900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7775194" y="6673526"/>
              <a:ext cx="1169035" cy="886460"/>
            </a:xfrm>
            <a:custGeom>
              <a:avLst/>
              <a:gdLst/>
              <a:ahLst/>
              <a:cxnLst/>
              <a:rect l="l" t="t" r="r" b="b"/>
              <a:pathLst>
                <a:path w="1169034" h="886459">
                  <a:moveTo>
                    <a:pt x="1169009" y="0"/>
                  </a:moveTo>
                  <a:lnTo>
                    <a:pt x="0" y="0"/>
                  </a:lnTo>
                  <a:lnTo>
                    <a:pt x="0" y="886079"/>
                  </a:lnTo>
                  <a:lnTo>
                    <a:pt x="1169009" y="886079"/>
                  </a:lnTo>
                  <a:lnTo>
                    <a:pt x="1169009" y="0"/>
                  </a:lnTo>
                  <a:close/>
                </a:path>
              </a:pathLst>
            </a:custGeom>
            <a:solidFill>
              <a:srgbClr val="CCCC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636002" y="2952368"/>
            <a:ext cx="2527935" cy="854075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355600" marR="5080" indent="-342900">
              <a:lnSpc>
                <a:spcPts val="3170"/>
              </a:lnSpc>
              <a:spcBef>
                <a:spcPts val="359"/>
              </a:spcBef>
            </a:pPr>
            <a:r>
              <a:rPr sz="2800" b="1" spc="105" dirty="0">
                <a:latin typeface="Courier New"/>
                <a:cs typeface="Courier New"/>
              </a:rPr>
              <a:t>НАРКОТИКИ</a:t>
            </a:r>
            <a:r>
              <a:rPr sz="2800" b="1" spc="170" dirty="0">
                <a:latin typeface="Courier New"/>
                <a:cs typeface="Courier New"/>
              </a:rPr>
              <a:t> </a:t>
            </a:r>
            <a:r>
              <a:rPr sz="2800" b="1" spc="-5" dirty="0">
                <a:latin typeface="Courier New"/>
                <a:cs typeface="Courier New"/>
              </a:rPr>
              <a:t>И </a:t>
            </a:r>
            <a:r>
              <a:rPr sz="2800" b="1" spc="-1664" dirty="0">
                <a:latin typeface="Courier New"/>
                <a:cs typeface="Courier New"/>
              </a:rPr>
              <a:t> </a:t>
            </a:r>
            <a:r>
              <a:rPr sz="2800" b="1" spc="105" dirty="0">
                <a:latin typeface="Courier New"/>
                <a:cs typeface="Courier New"/>
              </a:rPr>
              <a:t>ЗДОРОВЬЕ</a:t>
            </a:r>
            <a:endParaRPr sz="2800">
              <a:latin typeface="Courier New"/>
              <a:cs typeface="Courier New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239261" y="0"/>
            <a:ext cx="422909" cy="7560309"/>
          </a:xfrm>
          <a:custGeom>
            <a:avLst/>
            <a:gdLst/>
            <a:ahLst/>
            <a:cxnLst/>
            <a:rect l="l" t="t" r="r" b="b"/>
            <a:pathLst>
              <a:path w="422910" h="7560309">
                <a:moveTo>
                  <a:pt x="422706" y="0"/>
                </a:moveTo>
                <a:lnTo>
                  <a:pt x="0" y="0"/>
                </a:lnTo>
                <a:lnTo>
                  <a:pt x="0" y="7560056"/>
                </a:lnTo>
                <a:lnTo>
                  <a:pt x="422706" y="7560056"/>
                </a:lnTo>
                <a:lnTo>
                  <a:pt x="422706" y="0"/>
                </a:lnTo>
                <a:close/>
              </a:path>
            </a:pathLst>
          </a:custGeom>
          <a:solidFill>
            <a:srgbClr val="D59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87755" y="191516"/>
            <a:ext cx="27355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03605" algn="l"/>
                <a:tab pos="1703705" algn="l"/>
                <a:tab pos="219519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На</a:t>
            </a:r>
            <a:r>
              <a:rPr sz="1200" spc="5" dirty="0">
                <a:latin typeface="Microsoft Sans Serif"/>
                <a:cs typeface="Microsoft Sans Serif"/>
              </a:rPr>
              <a:t>р</a:t>
            </a: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35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т</a:t>
            </a:r>
            <a:r>
              <a:rPr sz="1200" spc="-15" dirty="0">
                <a:latin typeface="Microsoft Sans Serif"/>
                <a:cs typeface="Microsoft Sans Serif"/>
              </a:rPr>
              <a:t>и</a:t>
            </a:r>
            <a:r>
              <a:rPr sz="1200" spc="-40" dirty="0">
                <a:latin typeface="Microsoft Sans Serif"/>
                <a:cs typeface="Microsoft Sans Serif"/>
              </a:rPr>
              <a:t>ки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п</a:t>
            </a:r>
            <a:r>
              <a:rPr sz="1200" spc="-20" dirty="0">
                <a:latin typeface="Microsoft Sans Serif"/>
                <a:cs typeface="Microsoft Sans Serif"/>
              </a:rPr>
              <a:t>р</a:t>
            </a:r>
            <a:r>
              <a:rPr sz="1200" spc="-5" dirty="0">
                <a:latin typeface="Microsoft Sans Serif"/>
                <a:cs typeface="Microsoft Sans Serif"/>
              </a:rPr>
              <a:t>иносят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5" dirty="0">
                <a:latin typeface="Microsoft Sans Serif"/>
                <a:cs typeface="Microsoft Sans Serif"/>
              </a:rPr>
              <a:t>в</a:t>
            </a:r>
            <a:r>
              <a:rPr sz="1200" dirty="0">
                <a:latin typeface="Microsoft Sans Serif"/>
                <a:cs typeface="Microsoft Sans Serif"/>
              </a:rPr>
              <a:t>ред	</a:t>
            </a:r>
            <a:r>
              <a:rPr sz="1200" spc="-10" dirty="0">
                <a:latin typeface="Microsoft Sans Serif"/>
                <a:cs typeface="Microsoft Sans Serif"/>
              </a:rPr>
              <a:t>п</a:t>
            </a:r>
            <a:r>
              <a:rPr sz="1200" spc="-20" dirty="0">
                <a:latin typeface="Microsoft Sans Serif"/>
                <a:cs typeface="Microsoft Sans Serif"/>
              </a:rPr>
              <a:t>р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20" dirty="0">
                <a:latin typeface="Microsoft Sans Serif"/>
                <a:cs typeface="Microsoft Sans Serif"/>
              </a:rPr>
              <a:t>жде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0555" y="366776"/>
            <a:ext cx="31908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34670" algn="l"/>
                <a:tab pos="1362710" algn="l"/>
                <a:tab pos="2306955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всег</a:t>
            </a:r>
            <a:r>
              <a:rPr sz="1200" spc="-5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20" dirty="0">
                <a:latin typeface="Microsoft Sans Serif"/>
                <a:cs typeface="Microsoft Sans Serif"/>
              </a:rPr>
              <a:t>здо</a:t>
            </a:r>
            <a:r>
              <a:rPr sz="1200" spc="-10" dirty="0">
                <a:latin typeface="Microsoft Sans Serif"/>
                <a:cs typeface="Microsoft Sans Serif"/>
              </a:rPr>
              <a:t>р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вь</a:t>
            </a:r>
            <a:r>
              <a:rPr sz="1200" dirty="0">
                <a:latin typeface="Microsoft Sans Serif"/>
                <a:cs typeface="Microsoft Sans Serif"/>
              </a:rPr>
              <a:t>ю	</a:t>
            </a:r>
            <a:r>
              <a:rPr sz="1200" spc="-20" dirty="0">
                <a:latin typeface="Microsoft Sans Serif"/>
                <a:cs typeface="Microsoft Sans Serif"/>
              </a:rPr>
              <a:t>н</a:t>
            </a:r>
            <a:r>
              <a:rPr sz="1200" spc="-10" dirty="0">
                <a:latin typeface="Microsoft Sans Serif"/>
                <a:cs typeface="Microsoft Sans Serif"/>
              </a:rPr>
              <a:t>а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35" dirty="0">
                <a:latin typeface="Microsoft Sans Serif"/>
                <a:cs typeface="Microsoft Sans Serif"/>
              </a:rPr>
              <a:t>о</a:t>
            </a:r>
            <a:r>
              <a:rPr sz="1200" spc="-45" dirty="0">
                <a:latin typeface="Microsoft Sans Serif"/>
                <a:cs typeface="Microsoft Sans Serif"/>
              </a:rPr>
              <a:t>м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0" dirty="0">
                <a:latin typeface="Microsoft Sans Serif"/>
                <a:cs typeface="Microsoft Sans Serif"/>
              </a:rPr>
              <a:t>на</a:t>
            </a:r>
            <a:r>
              <a:rPr sz="1200" spc="-5" dirty="0">
                <a:latin typeface="Microsoft Sans Serif"/>
                <a:cs typeface="Microsoft Sans Serif"/>
              </a:rPr>
              <a:t>.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0" dirty="0">
                <a:latin typeface="Microsoft Sans Serif"/>
                <a:cs typeface="Microsoft Sans Serif"/>
              </a:rPr>
              <a:t>а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45" dirty="0">
                <a:latin typeface="Microsoft Sans Serif"/>
                <a:cs typeface="Microsoft Sans Serif"/>
              </a:rPr>
              <a:t>о</a:t>
            </a:r>
            <a:r>
              <a:rPr sz="1200" spc="-20" dirty="0">
                <a:latin typeface="Microsoft Sans Serif"/>
                <a:cs typeface="Microsoft Sans Serif"/>
              </a:rPr>
              <a:t>м</a:t>
            </a:r>
            <a:r>
              <a:rPr sz="1200" spc="-10" dirty="0">
                <a:latin typeface="Microsoft Sans Serif"/>
                <a:cs typeface="Microsoft Sans Serif"/>
              </a:rPr>
              <a:t>а</a:t>
            </a:r>
            <a:r>
              <a:rPr sz="1200" spc="-20" dirty="0">
                <a:latin typeface="Microsoft Sans Serif"/>
                <a:cs typeface="Microsoft Sans Serif"/>
              </a:rPr>
              <a:t>н</a:t>
            </a:r>
            <a:r>
              <a:rPr sz="1200" spc="-5" dirty="0">
                <a:latin typeface="Microsoft Sans Serif"/>
                <a:cs typeface="Microsoft Sans Serif"/>
              </a:rPr>
              <a:t>ия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0555" y="542290"/>
            <a:ext cx="31921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551180" algn="l"/>
                <a:tab pos="1459865" algn="l"/>
                <a:tab pos="239966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ведет	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крайнему	</a:t>
            </a:r>
            <a:r>
              <a:rPr sz="1200" spc="-5" dirty="0">
                <a:latin typeface="Microsoft Sans Serif"/>
                <a:cs typeface="Microsoft Sans Serif"/>
              </a:rPr>
              <a:t>истощению	</a:t>
            </a:r>
            <a:r>
              <a:rPr sz="1200" spc="-20" dirty="0">
                <a:latin typeface="Microsoft Sans Serif"/>
                <a:cs typeface="Microsoft Sans Serif"/>
              </a:rPr>
              <a:t>организма,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0555" y="717550"/>
            <a:ext cx="31946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значительной</a:t>
            </a:r>
            <a:r>
              <a:rPr sz="1200" spc="29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потере</a:t>
            </a:r>
            <a:r>
              <a:rPr sz="1200" spc="28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массы</a:t>
            </a:r>
            <a:r>
              <a:rPr sz="1200" spc="28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тела</a:t>
            </a:r>
            <a:r>
              <a:rPr sz="1200" spc="29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упадку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0555" y="892809"/>
            <a:ext cx="3193415" cy="143573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algn="just">
              <a:lnSpc>
                <a:spcPct val="95900"/>
              </a:lnSpc>
              <a:spcBef>
                <a:spcPts val="160"/>
              </a:spcBef>
              <a:tabLst>
                <a:tab pos="1243330" algn="l"/>
                <a:tab pos="2349500" algn="l"/>
              </a:tabLst>
            </a:pPr>
            <a:r>
              <a:rPr sz="1200" spc="-15" dirty="0">
                <a:latin typeface="Microsoft Sans Serif"/>
                <a:cs typeface="Microsoft Sans Serif"/>
              </a:rPr>
              <a:t>физических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сил.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Отравление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организма 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ст</a:t>
            </a:r>
            <a:r>
              <a:rPr sz="1200" spc="5" dirty="0">
                <a:latin typeface="Microsoft Sans Serif"/>
                <a:cs typeface="Microsoft Sans Serif"/>
              </a:rPr>
              <a:t>а</a:t>
            </a:r>
            <a:r>
              <a:rPr sz="1200" spc="-10" dirty="0">
                <a:latin typeface="Microsoft Sans Serif"/>
                <a:cs typeface="Microsoft Sans Serif"/>
              </a:rPr>
              <a:t>нови</a:t>
            </a:r>
            <a:r>
              <a:rPr sz="1200" spc="-5" dirty="0">
                <a:latin typeface="Microsoft Sans Serif"/>
                <a:cs typeface="Microsoft Sans Serif"/>
              </a:rPr>
              <a:t>тся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пр</a:t>
            </a:r>
            <a:r>
              <a:rPr sz="1200" spc="-20" dirty="0">
                <a:latin typeface="Microsoft Sans Serif"/>
                <a:cs typeface="Microsoft Sans Serif"/>
              </a:rPr>
              <a:t>и</a:t>
            </a:r>
            <a:r>
              <a:rPr sz="1200" spc="-5" dirty="0">
                <a:latin typeface="Microsoft Sans Serif"/>
                <a:cs typeface="Microsoft Sans Serif"/>
              </a:rPr>
              <a:t>чиной</a:t>
            </a:r>
            <a:r>
              <a:rPr sz="1200" dirty="0">
                <a:latin typeface="Microsoft Sans Serif"/>
                <a:cs typeface="Microsoft Sans Serif"/>
              </a:rPr>
              <a:t>	от</a:t>
            </a:r>
            <a:r>
              <a:rPr sz="1200" spc="-5" dirty="0">
                <a:latin typeface="Microsoft Sans Serif"/>
                <a:cs typeface="Microsoft Sans Serif"/>
              </a:rPr>
              <a:t>р</a:t>
            </a:r>
            <a:r>
              <a:rPr sz="1200" dirty="0">
                <a:latin typeface="Microsoft Sans Serif"/>
                <a:cs typeface="Microsoft Sans Serif"/>
              </a:rPr>
              <a:t>ав</a:t>
            </a:r>
            <a:r>
              <a:rPr sz="1200" spc="-5" dirty="0">
                <a:latin typeface="Microsoft Sans Serif"/>
                <a:cs typeface="Microsoft Sans Serif"/>
              </a:rPr>
              <a:t>л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0" dirty="0">
                <a:latin typeface="Microsoft Sans Serif"/>
                <a:cs typeface="Microsoft Sans Serif"/>
              </a:rPr>
              <a:t>ния  </a:t>
            </a:r>
            <a:r>
              <a:rPr sz="1200" spc="-5" dirty="0">
                <a:latin typeface="Microsoft Sans Serif"/>
                <a:cs typeface="Microsoft Sans Serif"/>
              </a:rPr>
              <a:t>внутренних</a:t>
            </a:r>
            <a:r>
              <a:rPr sz="1200" spc="305" dirty="0">
                <a:latin typeface="Microsoft Sans Serif"/>
                <a:cs typeface="Microsoft Sans Serif"/>
              </a:rPr>
              <a:t>  </a:t>
            </a:r>
            <a:r>
              <a:rPr sz="1200" spc="-10" dirty="0">
                <a:latin typeface="Microsoft Sans Serif"/>
                <a:cs typeface="Microsoft Sans Serif"/>
              </a:rPr>
              <a:t>органов,</a:t>
            </a:r>
            <a:r>
              <a:rPr sz="1200" spc="450" dirty="0">
                <a:latin typeface="Microsoft Sans Serif"/>
                <a:cs typeface="Microsoft Sans Serif"/>
              </a:rPr>
              <a:t> </a:t>
            </a:r>
            <a:r>
              <a:rPr sz="1200" spc="4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особенно</a:t>
            </a:r>
            <a:r>
              <a:rPr sz="1200" spc="465" dirty="0">
                <a:latin typeface="Microsoft Sans Serif"/>
                <a:cs typeface="Microsoft Sans Serif"/>
              </a:rPr>
              <a:t>  </a:t>
            </a:r>
            <a:r>
              <a:rPr sz="1200" spc="-10" dirty="0">
                <a:latin typeface="Microsoft Sans Serif"/>
                <a:cs typeface="Microsoft Sans Serif"/>
              </a:rPr>
              <a:t>печени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 </a:t>
            </a:r>
            <a:r>
              <a:rPr sz="1200" spc="-20" dirty="0">
                <a:latin typeface="Microsoft Sans Serif"/>
                <a:cs typeface="Microsoft Sans Serif"/>
              </a:rPr>
              <a:t>почек.</a:t>
            </a:r>
            <a:r>
              <a:rPr sz="1200" spc="-15" dirty="0">
                <a:latin typeface="Microsoft Sans Serif"/>
                <a:cs typeface="Microsoft Sans Serif"/>
              </a:rPr>
              <a:t> Самая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распространенная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болезнь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среди </a:t>
            </a:r>
            <a:r>
              <a:rPr sz="1200" spc="-15" dirty="0">
                <a:latin typeface="Microsoft Sans Serif"/>
                <a:cs typeface="Microsoft Sans Serif"/>
              </a:rPr>
              <a:t>наркоманов </a:t>
            </a:r>
            <a:r>
              <a:rPr sz="1200" spc="495" dirty="0">
                <a:latin typeface="Microsoft Sans Serif"/>
                <a:cs typeface="Microsoft Sans Serif"/>
              </a:rPr>
              <a:t>— </a:t>
            </a:r>
            <a:r>
              <a:rPr sz="1200" spc="-10" dirty="0">
                <a:latin typeface="Microsoft Sans Serif"/>
                <a:cs typeface="Microsoft Sans Serif"/>
              </a:rPr>
              <a:t>гепатит. </a:t>
            </a:r>
            <a:r>
              <a:rPr sz="1200" dirty="0">
                <a:latin typeface="Microsoft Sans Serif"/>
                <a:cs typeface="Microsoft Sans Serif"/>
              </a:rPr>
              <a:t>Большинство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самых </a:t>
            </a:r>
            <a:r>
              <a:rPr sz="1200" spc="-5" dirty="0">
                <a:latin typeface="Microsoft Sans Serif"/>
                <a:cs typeface="Microsoft Sans Serif"/>
              </a:rPr>
              <a:t>опасных </a:t>
            </a:r>
            <a:r>
              <a:rPr sz="1200" spc="-10" dirty="0">
                <a:latin typeface="Microsoft Sans Serif"/>
                <a:cs typeface="Microsoft Sans Serif"/>
              </a:rPr>
              <a:t>болезней </a:t>
            </a:r>
            <a:r>
              <a:rPr sz="1200" spc="-5" dirty="0">
                <a:latin typeface="Microsoft Sans Serif"/>
                <a:cs typeface="Microsoft Sans Serif"/>
              </a:rPr>
              <a:t>передается </a:t>
            </a:r>
            <a:r>
              <a:rPr sz="1200" spc="-15" dirty="0">
                <a:latin typeface="Microsoft Sans Serif"/>
                <a:cs typeface="Microsoft Sans Serif"/>
              </a:rPr>
              <a:t>через 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кровь,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 </a:t>
            </a:r>
            <a:r>
              <a:rPr sz="1200" spc="-15" dirty="0">
                <a:latin typeface="Microsoft Sans Serif"/>
                <a:cs typeface="Microsoft Sans Serif"/>
              </a:rPr>
              <a:t>наркоманы,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которые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употребляют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наркотики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внутривенно,</a:t>
            </a:r>
            <a:r>
              <a:rPr sz="1200" spc="22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постоянно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0555" y="2295271"/>
            <a:ext cx="172021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сталкиваются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кровью.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7755" y="2470530"/>
            <a:ext cx="273304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1315" algn="l"/>
                <a:tab pos="1601470" algn="l"/>
              </a:tabLst>
            </a:pPr>
            <a:r>
              <a:rPr lang="ru-RU" sz="1200" dirty="0">
                <a:latin typeface="Microsoft Sans Serif"/>
                <a:cs typeface="Microsoft Sans Serif"/>
              </a:rPr>
              <a:t>В</a:t>
            </a:r>
            <a:r>
              <a:rPr sz="1200" dirty="0">
                <a:latin typeface="Microsoft Sans Serif"/>
                <a:cs typeface="Microsoft Sans Serif"/>
              </a:rPr>
              <a:t>	р</a:t>
            </a:r>
            <a:r>
              <a:rPr sz="1200" spc="-1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40" dirty="0">
                <a:latin typeface="Microsoft Sans Serif"/>
                <a:cs typeface="Microsoft Sans Serif"/>
              </a:rPr>
              <a:t> </a:t>
            </a:r>
            <a:r>
              <a:rPr sz="1200" spc="-50" dirty="0">
                <a:latin typeface="Microsoft Sans Serif"/>
                <a:cs typeface="Microsoft Sans Serif"/>
              </a:rPr>
              <a:t>з</a:t>
            </a:r>
            <a:r>
              <a:rPr sz="1200" spc="-1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у</a:t>
            </a:r>
            <a:r>
              <a:rPr sz="1200" spc="-155" dirty="0">
                <a:latin typeface="Microsoft Sans Serif"/>
                <a:cs typeface="Microsoft Sans Serif"/>
              </a:rPr>
              <a:t> </a:t>
            </a:r>
            <a:r>
              <a:rPr sz="1200" spc="15" dirty="0">
                <a:latin typeface="Microsoft Sans Serif"/>
                <a:cs typeface="Microsoft Sans Serif"/>
              </a:rPr>
              <a:t>л</a:t>
            </a:r>
            <a:r>
              <a:rPr sz="1200" spc="-1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r>
              <a:rPr sz="1200" spc="-1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	д</a:t>
            </a:r>
            <a:r>
              <a:rPr sz="1200" spc="-145" dirty="0">
                <a:latin typeface="Microsoft Sans Serif"/>
                <a:cs typeface="Microsoft Sans Serif"/>
              </a:rPr>
              <a:t> </a:t>
            </a:r>
            <a:r>
              <a:rPr sz="1200" spc="15" dirty="0">
                <a:latin typeface="Microsoft Sans Serif"/>
                <a:cs typeface="Microsoft Sans Serif"/>
              </a:rPr>
              <a:t>л</a:t>
            </a:r>
            <a:r>
              <a:rPr sz="1200" spc="-1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40" dirty="0">
                <a:latin typeface="Microsoft Sans Serif"/>
                <a:cs typeface="Microsoft Sans Serif"/>
              </a:rPr>
              <a:t> </a:t>
            </a:r>
            <a:r>
              <a:rPr sz="1200" spc="15" dirty="0">
                <a:latin typeface="Microsoft Sans Serif"/>
                <a:cs typeface="Microsoft Sans Serif"/>
              </a:rPr>
              <a:t>л</a:t>
            </a:r>
            <a:r>
              <a:rPr sz="1200" spc="-1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r>
              <a:rPr sz="1200" spc="-1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40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г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130555" y="2646045"/>
            <a:ext cx="319405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spc="-5" dirty="0">
                <a:latin typeface="Microsoft Sans Serif"/>
                <a:cs typeface="Microsoft Sans Serif"/>
              </a:rPr>
              <a:t>употребления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наркотика</a:t>
            </a:r>
            <a:r>
              <a:rPr sz="1200" spc="28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наркоман</a:t>
            </a:r>
            <a:r>
              <a:rPr sz="1200" spc="28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теряет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некоторые</a:t>
            </a:r>
            <a:r>
              <a:rPr sz="1200" spc="1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высшие</a:t>
            </a:r>
            <a:r>
              <a:rPr sz="1200" spc="11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чувства</a:t>
            </a:r>
            <a:r>
              <a:rPr sz="1200" spc="1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13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нравственную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30555" y="2996565"/>
            <a:ext cx="31877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54455" algn="l"/>
                <a:tab pos="2505075" algn="l"/>
              </a:tabLst>
            </a:pPr>
            <a:r>
              <a:rPr sz="1200" spc="55" dirty="0">
                <a:latin typeface="Microsoft Sans Serif"/>
                <a:cs typeface="Microsoft Sans Serif"/>
              </a:rPr>
              <a:t>с</a:t>
            </a:r>
            <a:r>
              <a:rPr sz="1200" spc="50" dirty="0">
                <a:latin typeface="Microsoft Sans Serif"/>
                <a:cs typeface="Microsoft Sans Serif"/>
              </a:rPr>
              <a:t>де</a:t>
            </a:r>
            <a:r>
              <a:rPr sz="1200" spc="60" dirty="0">
                <a:latin typeface="Microsoft Sans Serif"/>
                <a:cs typeface="Microsoft Sans Serif"/>
              </a:rPr>
              <a:t>р</a:t>
            </a:r>
            <a:r>
              <a:rPr sz="1200" spc="-5" dirty="0">
                <a:latin typeface="Microsoft Sans Serif"/>
                <a:cs typeface="Microsoft Sans Serif"/>
              </a:rPr>
              <a:t>ж</a:t>
            </a:r>
            <a:r>
              <a:rPr sz="1200" spc="60" dirty="0">
                <a:latin typeface="Microsoft Sans Serif"/>
                <a:cs typeface="Microsoft Sans Serif"/>
              </a:rPr>
              <a:t>а</a:t>
            </a:r>
            <a:r>
              <a:rPr sz="1200" spc="50" dirty="0">
                <a:latin typeface="Microsoft Sans Serif"/>
                <a:cs typeface="Microsoft Sans Serif"/>
              </a:rPr>
              <a:t>н</a:t>
            </a:r>
            <a:r>
              <a:rPr sz="1200" spc="35" dirty="0">
                <a:latin typeface="Microsoft Sans Serif"/>
                <a:cs typeface="Microsoft Sans Serif"/>
              </a:rPr>
              <a:t>н</a:t>
            </a:r>
            <a:r>
              <a:rPr sz="1200" spc="60" dirty="0">
                <a:latin typeface="Microsoft Sans Serif"/>
                <a:cs typeface="Microsoft Sans Serif"/>
              </a:rPr>
              <a:t>о</a:t>
            </a:r>
            <a:r>
              <a:rPr sz="1200" spc="45" dirty="0">
                <a:latin typeface="Microsoft Sans Serif"/>
                <a:cs typeface="Microsoft Sans Serif"/>
              </a:rPr>
              <a:t>с</a:t>
            </a:r>
            <a:r>
              <a:rPr sz="1200" spc="60" dirty="0">
                <a:latin typeface="Microsoft Sans Serif"/>
                <a:cs typeface="Microsoft Sans Serif"/>
              </a:rPr>
              <a:t>т</a:t>
            </a:r>
            <a:r>
              <a:rPr sz="1200" spc="40" dirty="0">
                <a:latin typeface="Microsoft Sans Serif"/>
                <a:cs typeface="Microsoft Sans Serif"/>
              </a:rPr>
              <a:t>ь</a:t>
            </a:r>
            <a:r>
              <a:rPr sz="1200" dirty="0">
                <a:latin typeface="Microsoft Sans Serif"/>
                <a:cs typeface="Microsoft Sans Serif"/>
              </a:rPr>
              <a:t>.	</a:t>
            </a:r>
            <a:r>
              <a:rPr sz="1200" spc="40" dirty="0">
                <a:latin typeface="Microsoft Sans Serif"/>
                <a:cs typeface="Microsoft Sans Serif"/>
              </a:rPr>
              <a:t>П</a:t>
            </a:r>
            <a:r>
              <a:rPr sz="1200" spc="50" dirty="0">
                <a:latin typeface="Microsoft Sans Serif"/>
                <a:cs typeface="Microsoft Sans Serif"/>
              </a:rPr>
              <a:t>оя</a:t>
            </a:r>
            <a:r>
              <a:rPr sz="1200" spc="55" dirty="0">
                <a:latin typeface="Microsoft Sans Serif"/>
                <a:cs typeface="Microsoft Sans Serif"/>
              </a:rPr>
              <a:t>в</a:t>
            </a:r>
            <a:r>
              <a:rPr sz="1200" spc="65" dirty="0">
                <a:latin typeface="Microsoft Sans Serif"/>
                <a:cs typeface="Microsoft Sans Serif"/>
              </a:rPr>
              <a:t>л</a:t>
            </a:r>
            <a:r>
              <a:rPr sz="1200" spc="50" dirty="0">
                <a:latin typeface="Microsoft Sans Serif"/>
                <a:cs typeface="Microsoft Sans Serif"/>
              </a:rPr>
              <a:t>яю</a:t>
            </a:r>
            <a:r>
              <a:rPr sz="1200" spc="60" dirty="0">
                <a:latin typeface="Microsoft Sans Serif"/>
                <a:cs typeface="Microsoft Sans Serif"/>
              </a:rPr>
              <a:t>т</a:t>
            </a:r>
            <a:r>
              <a:rPr sz="1200" spc="55" dirty="0">
                <a:latin typeface="Microsoft Sans Serif"/>
                <a:cs typeface="Microsoft Sans Serif"/>
              </a:rPr>
              <a:t>с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35" dirty="0">
                <a:latin typeface="Microsoft Sans Serif"/>
                <a:cs typeface="Microsoft Sans Serif"/>
              </a:rPr>
              <a:t>н</a:t>
            </a:r>
            <a:r>
              <a:rPr sz="1200" spc="60" dirty="0">
                <a:latin typeface="Microsoft Sans Serif"/>
                <a:cs typeface="Microsoft Sans Serif"/>
              </a:rPr>
              <a:t>а</a:t>
            </a:r>
            <a:r>
              <a:rPr sz="1200" spc="25" dirty="0">
                <a:latin typeface="Microsoft Sans Serif"/>
                <a:cs typeface="Microsoft Sans Serif"/>
              </a:rPr>
              <a:t>г</a:t>
            </a:r>
            <a:r>
              <a:rPr sz="1200" spc="55" dirty="0">
                <a:latin typeface="Microsoft Sans Serif"/>
                <a:cs typeface="Microsoft Sans Serif"/>
              </a:rPr>
              <a:t>л</a:t>
            </a:r>
            <a:r>
              <a:rPr sz="1200" spc="60" dirty="0">
                <a:latin typeface="Microsoft Sans Serif"/>
                <a:cs typeface="Microsoft Sans Serif"/>
              </a:rPr>
              <a:t>о</a:t>
            </a:r>
            <a:r>
              <a:rPr sz="1200" spc="45" dirty="0">
                <a:latin typeface="Microsoft Sans Serif"/>
                <a:cs typeface="Microsoft Sans Serif"/>
              </a:rPr>
              <a:t>ст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30555" y="3171825"/>
            <a:ext cx="31921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509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нечестность,</a:t>
            </a:r>
            <a:r>
              <a:rPr sz="1200" spc="509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угасают</a:t>
            </a:r>
            <a:r>
              <a:rPr sz="1200" spc="51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жизненные</a:t>
            </a:r>
            <a:r>
              <a:rPr sz="1200" spc="509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цели,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30555" y="3347085"/>
            <a:ext cx="319278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icrosoft Sans Serif"/>
                <a:cs typeface="Microsoft Sans Serif"/>
              </a:rPr>
              <a:t>интересы</a:t>
            </a:r>
            <a:r>
              <a:rPr sz="1200" spc="5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57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надежды</a:t>
            </a:r>
            <a:r>
              <a:rPr sz="1200" spc="5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56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даже</a:t>
            </a:r>
            <a:r>
              <a:rPr sz="1200" spc="56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некоторые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30555" y="3522345"/>
            <a:ext cx="31921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естественные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влечения.</a:t>
            </a:r>
            <a:r>
              <a:rPr sz="1200" spc="55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За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последние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годы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30555" y="3697985"/>
            <a:ext cx="31908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34440" algn="l"/>
              </a:tabLst>
            </a:pP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spc="165" dirty="0">
                <a:latin typeface="Microsoft Sans Serif"/>
                <a:cs typeface="Microsoft Sans Serif"/>
              </a:rPr>
              <a:t>л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ч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	В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135" dirty="0">
                <a:latin typeface="Microsoft Sans Serif"/>
                <a:cs typeface="Microsoft Sans Serif"/>
              </a:rPr>
              <a:t>И</a:t>
            </a:r>
            <a:r>
              <a:rPr sz="1200" spc="-25" dirty="0">
                <a:latin typeface="Microsoft Sans Serif"/>
                <a:cs typeface="Microsoft Sans Serif"/>
              </a:rPr>
              <a:t>Ч</a:t>
            </a:r>
            <a:r>
              <a:rPr sz="1200" spc="-1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-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ф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ц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ы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х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30555" y="3873246"/>
            <a:ext cx="3194685" cy="108839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algn="just">
              <a:lnSpc>
                <a:spcPts val="1380"/>
              </a:lnSpc>
              <a:spcBef>
                <a:spcPts val="195"/>
              </a:spcBef>
            </a:pPr>
            <a:r>
              <a:rPr sz="1200" spc="-5" dirty="0">
                <a:latin typeface="Microsoft Sans Serif"/>
                <a:cs typeface="Microsoft Sans Serif"/>
              </a:rPr>
              <a:t>увеличилось</a:t>
            </a:r>
            <a:r>
              <a:rPr sz="1200" dirty="0">
                <a:latin typeface="Microsoft Sans Serif"/>
                <a:cs typeface="Microsoft Sans Serif"/>
              </a:rPr>
              <a:t> в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несколько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раз.</a:t>
            </a:r>
            <a:r>
              <a:rPr sz="1200" spc="27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Произошло 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это </a:t>
            </a:r>
            <a:r>
              <a:rPr sz="1200" spc="-30" dirty="0">
                <a:latin typeface="Microsoft Sans Serif"/>
                <a:cs typeface="Microsoft Sans Serif"/>
              </a:rPr>
              <a:t>за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счет </a:t>
            </a:r>
            <a:r>
              <a:rPr sz="1200" spc="-10" dirty="0">
                <a:latin typeface="Microsoft Sans Serif"/>
                <a:cs typeface="Microsoft Sans Serif"/>
              </a:rPr>
              <a:t>того, </a:t>
            </a:r>
            <a:r>
              <a:rPr sz="1200" spc="-5" dirty="0">
                <a:latin typeface="Microsoft Sans Serif"/>
                <a:cs typeface="Microsoft Sans Serif"/>
              </a:rPr>
              <a:t>что вирус попал </a:t>
            </a:r>
            <a:r>
              <a:rPr sz="1200" dirty="0">
                <a:latin typeface="Microsoft Sans Serif"/>
                <a:cs typeface="Microsoft Sans Serif"/>
              </a:rPr>
              <a:t>в </a:t>
            </a:r>
            <a:r>
              <a:rPr sz="1200" spc="-5" dirty="0">
                <a:latin typeface="Microsoft Sans Serif"/>
                <a:cs typeface="Microsoft Sans Serif"/>
              </a:rPr>
              <a:t>среду 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30" dirty="0">
                <a:latin typeface="Microsoft Sans Serif"/>
                <a:cs typeface="Microsoft Sans Serif"/>
              </a:rPr>
              <a:t>наркоманов.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30" dirty="0">
                <a:latin typeface="Microsoft Sans Serif"/>
                <a:cs typeface="Microsoft Sans Serif"/>
              </a:rPr>
              <a:t>80%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из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35" dirty="0">
                <a:latin typeface="Microsoft Sans Serif"/>
                <a:cs typeface="Microsoft Sans Serif"/>
              </a:rPr>
              <a:t>числа</a:t>
            </a:r>
            <a:r>
              <a:rPr sz="1200" spc="40" dirty="0">
                <a:latin typeface="Microsoft Sans Serif"/>
                <a:cs typeface="Microsoft Sans Serif"/>
              </a:rPr>
              <a:t> </a:t>
            </a:r>
            <a:r>
              <a:rPr sz="1200" spc="35" dirty="0">
                <a:latin typeface="Microsoft Sans Serif"/>
                <a:cs typeface="Microsoft Sans Serif"/>
              </a:rPr>
              <a:t>вновь </a:t>
            </a:r>
            <a:r>
              <a:rPr sz="1200" spc="4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заразившихся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составляют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наркоманы.</a:t>
            </a:r>
            <a:endParaRPr sz="12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150"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1200" b="1" spc="-5" dirty="0">
                <a:solidFill>
                  <a:srgbClr val="990033"/>
                </a:solidFill>
                <a:latin typeface="Arial"/>
                <a:cs typeface="Arial"/>
              </a:rPr>
              <a:t>ПОМНИТЕ:</a:t>
            </a:r>
            <a:endParaRPr sz="12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30555" y="5155184"/>
            <a:ext cx="3193415" cy="13411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08279" algn="just">
              <a:lnSpc>
                <a:spcPct val="119600"/>
              </a:lnSpc>
              <a:spcBef>
                <a:spcPts val="105"/>
              </a:spcBef>
              <a:buSzPct val="83333"/>
              <a:buFont typeface="Symbol"/>
              <a:buChar char=""/>
              <a:tabLst>
                <a:tab pos="322580" algn="l"/>
              </a:tabLst>
            </a:pPr>
            <a:r>
              <a:rPr sz="1200" b="1" spc="-5" dirty="0">
                <a:latin typeface="Arial"/>
                <a:cs typeface="Arial"/>
              </a:rPr>
              <a:t>лечение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таких</a:t>
            </a:r>
            <a:r>
              <a:rPr sz="1200" b="1" spc="-5" dirty="0">
                <a:latin typeface="Arial"/>
                <a:cs typeface="Arial"/>
              </a:rPr>
              <a:t> больных</a:t>
            </a:r>
            <a:r>
              <a:rPr sz="1200" b="1" dirty="0">
                <a:latin typeface="Arial"/>
                <a:cs typeface="Arial"/>
              </a:rPr>
              <a:t> –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процесс 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45" dirty="0">
                <a:latin typeface="Arial"/>
                <a:cs typeface="Arial"/>
              </a:rPr>
              <a:t>долгий</a:t>
            </a:r>
            <a:r>
              <a:rPr sz="1200" b="1" spc="50" dirty="0">
                <a:latin typeface="Arial"/>
                <a:cs typeface="Arial"/>
              </a:rPr>
              <a:t> </a:t>
            </a:r>
            <a:r>
              <a:rPr sz="1200" b="1" spc="25" dirty="0">
                <a:latin typeface="Arial"/>
                <a:cs typeface="Arial"/>
              </a:rPr>
              <a:t>и,</a:t>
            </a:r>
            <a:r>
              <a:rPr sz="1200" b="1" spc="3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к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45" dirty="0">
                <a:latin typeface="Arial"/>
                <a:cs typeface="Arial"/>
              </a:rPr>
              <a:t>сожалению,</a:t>
            </a:r>
            <a:r>
              <a:rPr sz="1200" b="1" spc="50" dirty="0">
                <a:latin typeface="Arial"/>
                <a:cs typeface="Arial"/>
              </a:rPr>
              <a:t> </a:t>
            </a:r>
            <a:r>
              <a:rPr sz="1200" b="1" spc="40" dirty="0">
                <a:latin typeface="Arial"/>
                <a:cs typeface="Arial"/>
              </a:rPr>
              <a:t>часто </a:t>
            </a:r>
            <a:r>
              <a:rPr sz="1200" b="1" spc="4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безуспешный;</a:t>
            </a:r>
            <a:endParaRPr sz="1200">
              <a:latin typeface="Arial"/>
              <a:cs typeface="Arial"/>
            </a:endParaRPr>
          </a:p>
          <a:p>
            <a:pPr marL="12700" marR="8890" indent="208279" algn="just">
              <a:lnSpc>
                <a:spcPct val="120000"/>
              </a:lnSpc>
              <a:buSzPct val="83333"/>
              <a:buFont typeface="Symbol"/>
              <a:buChar char=""/>
              <a:tabLst>
                <a:tab pos="280670" algn="l"/>
              </a:tabLst>
            </a:pPr>
            <a:r>
              <a:rPr sz="1200" b="1" spc="-5" dirty="0">
                <a:latin typeface="Arial"/>
                <a:cs typeface="Arial"/>
              </a:rPr>
              <a:t>ни</a:t>
            </a:r>
            <a:r>
              <a:rPr sz="1200" b="1" spc="3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в</a:t>
            </a:r>
            <a:r>
              <a:rPr sz="1200" b="1" spc="33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коем</a:t>
            </a:r>
            <a:r>
              <a:rPr sz="1200" b="1" spc="33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случае</a:t>
            </a:r>
            <a:r>
              <a:rPr sz="1200" b="1" spc="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нельзя</a:t>
            </a:r>
            <a:r>
              <a:rPr sz="1200" b="1" spc="32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пытаться </a:t>
            </a:r>
            <a:r>
              <a:rPr sz="1200" b="1" dirty="0">
                <a:latin typeface="Arial"/>
                <a:cs typeface="Arial"/>
              </a:rPr>
              <a:t> л</a:t>
            </a:r>
            <a:r>
              <a:rPr sz="1200" b="1" spc="-6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е</a:t>
            </a:r>
            <a:r>
              <a:rPr sz="1200" b="1" spc="-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ч</a:t>
            </a:r>
            <a:r>
              <a:rPr sz="1200" b="1" spc="-7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и</a:t>
            </a:r>
            <a:r>
              <a:rPr sz="1200" b="1" spc="-8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т</a:t>
            </a:r>
            <a:r>
              <a:rPr sz="1200" b="1" spc="-8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ь</a:t>
            </a:r>
            <a:r>
              <a:rPr sz="1200" b="1" spc="-8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с</a:t>
            </a:r>
            <a:r>
              <a:rPr sz="1200" b="1" spc="-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я      </a:t>
            </a:r>
            <a:r>
              <a:rPr sz="1200" b="1" spc="-8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с</a:t>
            </a:r>
            <a:r>
              <a:rPr sz="1200" b="1" spc="-8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а</a:t>
            </a:r>
            <a:r>
              <a:rPr sz="1200" b="1" spc="-8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м</a:t>
            </a:r>
            <a:r>
              <a:rPr sz="1200" b="1" spc="-8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и</a:t>
            </a:r>
            <a:r>
              <a:rPr sz="1200" b="1" spc="-6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м</a:t>
            </a:r>
            <a:r>
              <a:rPr sz="1200" b="1" spc="-8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,      </a:t>
            </a:r>
            <a:r>
              <a:rPr sz="1200" b="1" spc="-8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о</a:t>
            </a:r>
            <a:r>
              <a:rPr sz="1200" b="1" spc="-7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с</a:t>
            </a:r>
            <a:r>
              <a:rPr sz="1200" b="1" spc="-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о</a:t>
            </a:r>
            <a:r>
              <a:rPr sz="1200" b="1" spc="-7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б</a:t>
            </a:r>
            <a:r>
              <a:rPr sz="1200" b="1" spc="-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е</a:t>
            </a:r>
            <a:r>
              <a:rPr sz="1200" b="1" spc="-7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н</a:t>
            </a:r>
            <a:r>
              <a:rPr sz="1200" b="1" spc="-9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н</a:t>
            </a:r>
            <a:r>
              <a:rPr sz="1200" b="1" spc="-8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о  </a:t>
            </a:r>
            <a:r>
              <a:rPr sz="1200" b="1" spc="-5" dirty="0">
                <a:latin typeface="Arial"/>
                <a:cs typeface="Arial"/>
              </a:rPr>
              <a:t>воздержанием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от </a:t>
            </a:r>
            <a:r>
              <a:rPr sz="1200" b="1" spc="-5" dirty="0">
                <a:latin typeface="Arial"/>
                <a:cs typeface="Arial"/>
              </a:rPr>
              <a:t>наркотиков;</a:t>
            </a:r>
            <a:endParaRPr sz="12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0555" y="6469176"/>
            <a:ext cx="3194050" cy="68453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08279" algn="just">
              <a:lnSpc>
                <a:spcPct val="120100"/>
              </a:lnSpc>
              <a:spcBef>
                <a:spcPts val="95"/>
              </a:spcBef>
              <a:buSzPct val="83333"/>
              <a:buFont typeface="Symbol"/>
              <a:buChar char=""/>
              <a:tabLst>
                <a:tab pos="322580" algn="l"/>
              </a:tabLst>
            </a:pPr>
            <a:r>
              <a:rPr sz="1200" b="1" spc="-5" dirty="0">
                <a:latin typeface="Arial"/>
                <a:cs typeface="Arial"/>
              </a:rPr>
              <a:t>лечится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надо</a:t>
            </a:r>
            <a:r>
              <a:rPr sz="1200" b="1" dirty="0">
                <a:latin typeface="Arial"/>
                <a:cs typeface="Arial"/>
              </a:rPr>
              <a:t> только в </a:t>
            </a:r>
            <a:r>
              <a:rPr sz="1200" b="1" spc="-5" dirty="0">
                <a:latin typeface="Arial"/>
                <a:cs typeface="Arial"/>
              </a:rPr>
              <a:t>стационаре, </a:t>
            </a:r>
            <a:r>
              <a:rPr sz="1200" b="1" dirty="0">
                <a:latin typeface="Arial"/>
                <a:cs typeface="Arial"/>
              </a:rPr>
              <a:t> </a:t>
            </a:r>
            <a:r>
              <a:rPr sz="1200" b="1" spc="5" dirty="0">
                <a:latin typeface="Arial"/>
                <a:cs typeface="Arial"/>
              </a:rPr>
              <a:t>где</a:t>
            </a:r>
            <a:r>
              <a:rPr sz="1200" b="1" spc="10" dirty="0">
                <a:latin typeface="Arial"/>
                <a:cs typeface="Arial"/>
              </a:rPr>
              <a:t> больному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10" dirty="0">
                <a:latin typeface="Arial"/>
                <a:cs typeface="Arial"/>
              </a:rPr>
              <a:t>окажут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10" dirty="0">
                <a:latin typeface="Arial"/>
                <a:cs typeface="Arial"/>
              </a:rPr>
              <a:t>помощь 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и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нарколог,</a:t>
            </a:r>
            <a:r>
              <a:rPr sz="1200" b="1" spc="16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и</a:t>
            </a:r>
            <a:r>
              <a:rPr sz="1200" b="1" spc="15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психиатр,</a:t>
            </a:r>
            <a:r>
              <a:rPr sz="1200" b="1" spc="2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и</a:t>
            </a:r>
            <a:r>
              <a:rPr sz="1200" b="1" spc="16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другие</a:t>
            </a:r>
            <a:r>
              <a:rPr sz="1200" b="1" spc="16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врачи</a:t>
            </a:r>
            <a:r>
              <a:rPr sz="1200" b="1" spc="17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–</a:t>
            </a:r>
            <a:endParaRPr sz="12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30555" y="7164425"/>
            <a:ext cx="10801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специалисты</a:t>
            </a:r>
            <a:r>
              <a:rPr sz="1200" spc="-5" dirty="0">
                <a:latin typeface="Microsoft Sans Serif"/>
                <a:cs typeface="Microsoft Sans Serif"/>
              </a:rPr>
              <a:t>.</a:t>
            </a:r>
            <a:endParaRPr sz="1200">
              <a:latin typeface="Microsoft Sans Serif"/>
              <a:cs typeface="Microsoft Sans Serif"/>
            </a:endParaRPr>
          </a:p>
        </p:txBody>
      </p:sp>
      <p:grpSp>
        <p:nvGrpSpPr>
          <p:cNvPr id="26" name="object 26"/>
          <p:cNvGrpSpPr/>
          <p:nvPr/>
        </p:nvGrpSpPr>
        <p:grpSpPr>
          <a:xfrm>
            <a:off x="7015480" y="92837"/>
            <a:ext cx="3726815" cy="1109980"/>
            <a:chOff x="7015480" y="92837"/>
            <a:chExt cx="3726815" cy="1109980"/>
          </a:xfrm>
        </p:grpSpPr>
        <p:sp>
          <p:nvSpPr>
            <p:cNvPr id="27" name="object 27"/>
            <p:cNvSpPr/>
            <p:nvPr/>
          </p:nvSpPr>
          <p:spPr>
            <a:xfrm>
              <a:off x="7066280" y="143637"/>
              <a:ext cx="3625215" cy="1008380"/>
            </a:xfrm>
            <a:custGeom>
              <a:avLst/>
              <a:gdLst/>
              <a:ahLst/>
              <a:cxnLst/>
              <a:rect l="l" t="t" r="r" b="b"/>
              <a:pathLst>
                <a:path w="3625215" h="1008380">
                  <a:moveTo>
                    <a:pt x="3120898" y="0"/>
                  </a:moveTo>
                  <a:lnTo>
                    <a:pt x="503936" y="0"/>
                  </a:lnTo>
                  <a:lnTo>
                    <a:pt x="455412" y="2306"/>
                  </a:lnTo>
                  <a:lnTo>
                    <a:pt x="408192" y="9084"/>
                  </a:lnTo>
                  <a:lnTo>
                    <a:pt x="362486" y="20123"/>
                  </a:lnTo>
                  <a:lnTo>
                    <a:pt x="318506" y="35211"/>
                  </a:lnTo>
                  <a:lnTo>
                    <a:pt x="276464" y="54139"/>
                  </a:lnTo>
                  <a:lnTo>
                    <a:pt x="236569" y="76695"/>
                  </a:lnTo>
                  <a:lnTo>
                    <a:pt x="199035" y="102668"/>
                  </a:lnTo>
                  <a:lnTo>
                    <a:pt x="164072" y="131847"/>
                  </a:lnTo>
                  <a:lnTo>
                    <a:pt x="131892" y="164022"/>
                  </a:lnTo>
                  <a:lnTo>
                    <a:pt x="102706" y="198981"/>
                  </a:lnTo>
                  <a:lnTo>
                    <a:pt x="76726" y="236513"/>
                  </a:lnTo>
                  <a:lnTo>
                    <a:pt x="54163" y="276408"/>
                  </a:lnTo>
                  <a:lnTo>
                    <a:pt x="35228" y="318454"/>
                  </a:lnTo>
                  <a:lnTo>
                    <a:pt x="20132" y="362441"/>
                  </a:lnTo>
                  <a:lnTo>
                    <a:pt x="9088" y="408157"/>
                  </a:lnTo>
                  <a:lnTo>
                    <a:pt x="2307" y="455392"/>
                  </a:lnTo>
                  <a:lnTo>
                    <a:pt x="0" y="503935"/>
                  </a:lnTo>
                  <a:lnTo>
                    <a:pt x="2307" y="552480"/>
                  </a:lnTo>
                  <a:lnTo>
                    <a:pt x="9088" y="599719"/>
                  </a:lnTo>
                  <a:lnTo>
                    <a:pt x="20132" y="645441"/>
                  </a:lnTo>
                  <a:lnTo>
                    <a:pt x="35228" y="689435"/>
                  </a:lnTo>
                  <a:lnTo>
                    <a:pt x="54163" y="731490"/>
                  </a:lnTo>
                  <a:lnTo>
                    <a:pt x="76726" y="771394"/>
                  </a:lnTo>
                  <a:lnTo>
                    <a:pt x="102706" y="808937"/>
                  </a:lnTo>
                  <a:lnTo>
                    <a:pt x="131892" y="843907"/>
                  </a:lnTo>
                  <a:lnTo>
                    <a:pt x="164072" y="876093"/>
                  </a:lnTo>
                  <a:lnTo>
                    <a:pt x="199035" y="905283"/>
                  </a:lnTo>
                  <a:lnTo>
                    <a:pt x="236569" y="931267"/>
                  </a:lnTo>
                  <a:lnTo>
                    <a:pt x="276464" y="953832"/>
                  </a:lnTo>
                  <a:lnTo>
                    <a:pt x="318506" y="972769"/>
                  </a:lnTo>
                  <a:lnTo>
                    <a:pt x="362486" y="987865"/>
                  </a:lnTo>
                  <a:lnTo>
                    <a:pt x="408192" y="998909"/>
                  </a:lnTo>
                  <a:lnTo>
                    <a:pt x="455412" y="1005691"/>
                  </a:lnTo>
                  <a:lnTo>
                    <a:pt x="503936" y="1007999"/>
                  </a:lnTo>
                  <a:lnTo>
                    <a:pt x="3120898" y="1007999"/>
                  </a:lnTo>
                  <a:lnTo>
                    <a:pt x="3169442" y="1005691"/>
                  </a:lnTo>
                  <a:lnTo>
                    <a:pt x="3216681" y="998909"/>
                  </a:lnTo>
                  <a:lnTo>
                    <a:pt x="3262403" y="987865"/>
                  </a:lnTo>
                  <a:lnTo>
                    <a:pt x="3306397" y="972769"/>
                  </a:lnTo>
                  <a:lnTo>
                    <a:pt x="3348452" y="953832"/>
                  </a:lnTo>
                  <a:lnTo>
                    <a:pt x="3388356" y="931267"/>
                  </a:lnTo>
                  <a:lnTo>
                    <a:pt x="3425899" y="905283"/>
                  </a:lnTo>
                  <a:lnTo>
                    <a:pt x="3460869" y="876093"/>
                  </a:lnTo>
                  <a:lnTo>
                    <a:pt x="3493055" y="843907"/>
                  </a:lnTo>
                  <a:lnTo>
                    <a:pt x="3522245" y="808937"/>
                  </a:lnTo>
                  <a:lnTo>
                    <a:pt x="3548229" y="771394"/>
                  </a:lnTo>
                  <a:lnTo>
                    <a:pt x="3570794" y="731490"/>
                  </a:lnTo>
                  <a:lnTo>
                    <a:pt x="3589731" y="689435"/>
                  </a:lnTo>
                  <a:lnTo>
                    <a:pt x="3604827" y="645441"/>
                  </a:lnTo>
                  <a:lnTo>
                    <a:pt x="3615871" y="599719"/>
                  </a:lnTo>
                  <a:lnTo>
                    <a:pt x="3622653" y="552480"/>
                  </a:lnTo>
                  <a:lnTo>
                    <a:pt x="3624961" y="503935"/>
                  </a:lnTo>
                  <a:lnTo>
                    <a:pt x="3622653" y="455392"/>
                  </a:lnTo>
                  <a:lnTo>
                    <a:pt x="3615871" y="408157"/>
                  </a:lnTo>
                  <a:lnTo>
                    <a:pt x="3604827" y="362441"/>
                  </a:lnTo>
                  <a:lnTo>
                    <a:pt x="3589731" y="318454"/>
                  </a:lnTo>
                  <a:lnTo>
                    <a:pt x="3570794" y="276408"/>
                  </a:lnTo>
                  <a:lnTo>
                    <a:pt x="3548229" y="236513"/>
                  </a:lnTo>
                  <a:lnTo>
                    <a:pt x="3522245" y="198981"/>
                  </a:lnTo>
                  <a:lnTo>
                    <a:pt x="3493055" y="164022"/>
                  </a:lnTo>
                  <a:lnTo>
                    <a:pt x="3460869" y="131847"/>
                  </a:lnTo>
                  <a:lnTo>
                    <a:pt x="3425899" y="102668"/>
                  </a:lnTo>
                  <a:lnTo>
                    <a:pt x="3388356" y="76695"/>
                  </a:lnTo>
                  <a:lnTo>
                    <a:pt x="3348452" y="54139"/>
                  </a:lnTo>
                  <a:lnTo>
                    <a:pt x="3306397" y="35211"/>
                  </a:lnTo>
                  <a:lnTo>
                    <a:pt x="3262403" y="20123"/>
                  </a:lnTo>
                  <a:lnTo>
                    <a:pt x="3216681" y="9084"/>
                  </a:lnTo>
                  <a:lnTo>
                    <a:pt x="3169442" y="2306"/>
                  </a:lnTo>
                  <a:lnTo>
                    <a:pt x="31208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7066280" y="143637"/>
              <a:ext cx="3625215" cy="1008380"/>
            </a:xfrm>
            <a:custGeom>
              <a:avLst/>
              <a:gdLst/>
              <a:ahLst/>
              <a:cxnLst/>
              <a:rect l="l" t="t" r="r" b="b"/>
              <a:pathLst>
                <a:path w="3625215" h="1008380">
                  <a:moveTo>
                    <a:pt x="503936" y="0"/>
                  </a:moveTo>
                  <a:lnTo>
                    <a:pt x="455412" y="2306"/>
                  </a:lnTo>
                  <a:lnTo>
                    <a:pt x="408192" y="9084"/>
                  </a:lnTo>
                  <a:lnTo>
                    <a:pt x="362486" y="20123"/>
                  </a:lnTo>
                  <a:lnTo>
                    <a:pt x="318506" y="35211"/>
                  </a:lnTo>
                  <a:lnTo>
                    <a:pt x="276464" y="54139"/>
                  </a:lnTo>
                  <a:lnTo>
                    <a:pt x="236569" y="76695"/>
                  </a:lnTo>
                  <a:lnTo>
                    <a:pt x="199035" y="102668"/>
                  </a:lnTo>
                  <a:lnTo>
                    <a:pt x="164072" y="131847"/>
                  </a:lnTo>
                  <a:lnTo>
                    <a:pt x="131892" y="164022"/>
                  </a:lnTo>
                  <a:lnTo>
                    <a:pt x="102706" y="198981"/>
                  </a:lnTo>
                  <a:lnTo>
                    <a:pt x="76726" y="236513"/>
                  </a:lnTo>
                  <a:lnTo>
                    <a:pt x="54163" y="276408"/>
                  </a:lnTo>
                  <a:lnTo>
                    <a:pt x="35228" y="318454"/>
                  </a:lnTo>
                  <a:lnTo>
                    <a:pt x="20132" y="362441"/>
                  </a:lnTo>
                  <a:lnTo>
                    <a:pt x="9088" y="408157"/>
                  </a:lnTo>
                  <a:lnTo>
                    <a:pt x="2307" y="455392"/>
                  </a:lnTo>
                  <a:lnTo>
                    <a:pt x="0" y="503935"/>
                  </a:lnTo>
                  <a:lnTo>
                    <a:pt x="2307" y="552480"/>
                  </a:lnTo>
                  <a:lnTo>
                    <a:pt x="9088" y="599719"/>
                  </a:lnTo>
                  <a:lnTo>
                    <a:pt x="20132" y="645441"/>
                  </a:lnTo>
                  <a:lnTo>
                    <a:pt x="35228" y="689435"/>
                  </a:lnTo>
                  <a:lnTo>
                    <a:pt x="54163" y="731490"/>
                  </a:lnTo>
                </a:path>
                <a:path w="3625215" h="1008380">
                  <a:moveTo>
                    <a:pt x="54163" y="731490"/>
                  </a:moveTo>
                  <a:lnTo>
                    <a:pt x="76726" y="771394"/>
                  </a:lnTo>
                  <a:lnTo>
                    <a:pt x="102706" y="808937"/>
                  </a:lnTo>
                  <a:lnTo>
                    <a:pt x="131892" y="843907"/>
                  </a:lnTo>
                  <a:lnTo>
                    <a:pt x="164072" y="876093"/>
                  </a:lnTo>
                  <a:lnTo>
                    <a:pt x="199035" y="905283"/>
                  </a:lnTo>
                  <a:lnTo>
                    <a:pt x="236569" y="931267"/>
                  </a:lnTo>
                  <a:lnTo>
                    <a:pt x="276464" y="953832"/>
                  </a:lnTo>
                  <a:lnTo>
                    <a:pt x="318506" y="972769"/>
                  </a:lnTo>
                  <a:lnTo>
                    <a:pt x="362486" y="987865"/>
                  </a:lnTo>
                  <a:lnTo>
                    <a:pt x="408192" y="998909"/>
                  </a:lnTo>
                  <a:lnTo>
                    <a:pt x="455412" y="1005691"/>
                  </a:lnTo>
                  <a:lnTo>
                    <a:pt x="503936" y="1007999"/>
                  </a:lnTo>
                  <a:lnTo>
                    <a:pt x="3120898" y="1007999"/>
                  </a:lnTo>
                  <a:lnTo>
                    <a:pt x="3169442" y="1005691"/>
                  </a:lnTo>
                  <a:lnTo>
                    <a:pt x="3216681" y="998909"/>
                  </a:lnTo>
                  <a:lnTo>
                    <a:pt x="3262403" y="987865"/>
                  </a:lnTo>
                  <a:lnTo>
                    <a:pt x="3306397" y="972769"/>
                  </a:lnTo>
                  <a:lnTo>
                    <a:pt x="3348452" y="953832"/>
                  </a:lnTo>
                  <a:lnTo>
                    <a:pt x="3388356" y="931267"/>
                  </a:lnTo>
                  <a:lnTo>
                    <a:pt x="3425899" y="905283"/>
                  </a:lnTo>
                  <a:lnTo>
                    <a:pt x="3460869" y="876093"/>
                  </a:lnTo>
                  <a:lnTo>
                    <a:pt x="3493055" y="843907"/>
                  </a:lnTo>
                  <a:lnTo>
                    <a:pt x="3522245" y="808937"/>
                  </a:lnTo>
                  <a:lnTo>
                    <a:pt x="3548229" y="771394"/>
                  </a:lnTo>
                  <a:lnTo>
                    <a:pt x="3570794" y="731490"/>
                  </a:lnTo>
                  <a:lnTo>
                    <a:pt x="3589731" y="689435"/>
                  </a:lnTo>
                  <a:lnTo>
                    <a:pt x="3604827" y="645441"/>
                  </a:lnTo>
                  <a:lnTo>
                    <a:pt x="3615871" y="599719"/>
                  </a:lnTo>
                  <a:lnTo>
                    <a:pt x="3622653" y="552480"/>
                  </a:lnTo>
                  <a:lnTo>
                    <a:pt x="3624961" y="503935"/>
                  </a:lnTo>
                  <a:lnTo>
                    <a:pt x="3622653" y="455392"/>
                  </a:lnTo>
                  <a:lnTo>
                    <a:pt x="3615871" y="408157"/>
                  </a:lnTo>
                  <a:lnTo>
                    <a:pt x="3604827" y="362441"/>
                  </a:lnTo>
                  <a:lnTo>
                    <a:pt x="3589731" y="318454"/>
                  </a:lnTo>
                  <a:lnTo>
                    <a:pt x="3570794" y="276408"/>
                  </a:lnTo>
                  <a:lnTo>
                    <a:pt x="3548229" y="236513"/>
                  </a:lnTo>
                  <a:lnTo>
                    <a:pt x="3522245" y="198981"/>
                  </a:lnTo>
                  <a:lnTo>
                    <a:pt x="3493055" y="164022"/>
                  </a:lnTo>
                  <a:lnTo>
                    <a:pt x="3460869" y="131847"/>
                  </a:lnTo>
                  <a:lnTo>
                    <a:pt x="3425899" y="102668"/>
                  </a:lnTo>
                  <a:lnTo>
                    <a:pt x="3388356" y="76695"/>
                  </a:lnTo>
                  <a:lnTo>
                    <a:pt x="3348452" y="54139"/>
                  </a:lnTo>
                  <a:lnTo>
                    <a:pt x="3306397" y="35211"/>
                  </a:lnTo>
                  <a:lnTo>
                    <a:pt x="3262403" y="20123"/>
                  </a:lnTo>
                  <a:lnTo>
                    <a:pt x="3216681" y="9084"/>
                  </a:lnTo>
                  <a:lnTo>
                    <a:pt x="3169442" y="2306"/>
                  </a:lnTo>
                  <a:lnTo>
                    <a:pt x="3120898" y="0"/>
                  </a:lnTo>
                  <a:lnTo>
                    <a:pt x="503936" y="0"/>
                  </a:lnTo>
                </a:path>
              </a:pathLst>
            </a:custGeom>
            <a:ln w="101600">
              <a:solidFill>
                <a:srgbClr val="99003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7309611" y="318566"/>
            <a:ext cx="3099435" cy="244939"/>
          </a:xfrm>
          <a:prstGeom prst="rect">
            <a:avLst/>
          </a:prstGeom>
          <a:solidFill>
            <a:srgbClr val="EBCCD5"/>
          </a:solidFill>
        </p:spPr>
        <p:txBody>
          <a:bodyPr vert="horz" wrap="square" lIns="0" tIns="77470" rIns="0" bIns="0" rtlCol="0">
            <a:spAutoFit/>
          </a:bodyPr>
          <a:lstStyle/>
          <a:p>
            <a:pPr marL="508000" marR="498475" indent="-2540" algn="ctr">
              <a:lnSpc>
                <a:spcPts val="1260"/>
              </a:lnSpc>
              <a:spcBef>
                <a:spcPts val="610"/>
              </a:spcBef>
            </a:pPr>
            <a:r>
              <a:rPr sz="1100" b="1" dirty="0" smtClean="0">
                <a:latin typeface="Times New Roman"/>
                <a:cs typeface="Times New Roman"/>
              </a:rPr>
              <a:t>МОУ </a:t>
            </a:r>
            <a:r>
              <a:rPr sz="1100" b="1" spc="-5" dirty="0" smtClean="0">
                <a:latin typeface="Times New Roman"/>
                <a:cs typeface="Times New Roman"/>
              </a:rPr>
              <a:t>«</a:t>
            </a:r>
            <a:r>
              <a:rPr lang="ru-RU" sz="1100" b="1" spc="-5" dirty="0" smtClean="0">
                <a:latin typeface="Times New Roman"/>
                <a:cs typeface="Times New Roman"/>
              </a:rPr>
              <a:t>Гаевская ООШ»</a:t>
            </a:r>
            <a:r>
              <a:rPr sz="1100" b="1" spc="-5" dirty="0" smtClean="0">
                <a:latin typeface="Times New Roman"/>
                <a:cs typeface="Times New Roman"/>
              </a:rPr>
              <a:t>»</a:t>
            </a:r>
            <a:endParaRPr sz="1100" dirty="0">
              <a:latin typeface="Times New Roman"/>
              <a:cs typeface="Times New Roman"/>
            </a:endParaRPr>
          </a:p>
        </p:txBody>
      </p:sp>
      <p:pic>
        <p:nvPicPr>
          <p:cNvPr id="30" name="object 3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07247" y="5111623"/>
            <a:ext cx="1727961" cy="1727962"/>
          </a:xfrm>
          <a:prstGeom prst="rect">
            <a:avLst/>
          </a:prstGeom>
        </p:spPr>
      </p:pic>
      <p:pic>
        <p:nvPicPr>
          <p:cNvPr id="31" name="object 3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63160" y="3239516"/>
            <a:ext cx="1511935" cy="1512062"/>
          </a:xfrm>
          <a:prstGeom prst="rect">
            <a:avLst/>
          </a:prstGeom>
        </p:spPr>
      </p:pic>
      <p:sp>
        <p:nvSpPr>
          <p:cNvPr id="33" name="object 33"/>
          <p:cNvSpPr txBox="1"/>
          <p:nvPr/>
        </p:nvSpPr>
        <p:spPr>
          <a:xfrm>
            <a:off x="3861942" y="2408047"/>
            <a:ext cx="29698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30" dirty="0">
                <a:solidFill>
                  <a:srgbClr val="990033"/>
                </a:solidFill>
                <a:latin typeface="Arial"/>
                <a:cs typeface="Arial"/>
              </a:rPr>
              <a:t>СО</a:t>
            </a:r>
            <a:r>
              <a:rPr sz="1800" b="1" spc="-10" dirty="0">
                <a:solidFill>
                  <a:srgbClr val="990033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990033"/>
                </a:solidFill>
                <a:latin typeface="Arial"/>
                <a:cs typeface="Arial"/>
              </a:rPr>
              <a:t>СПОРТОМ</a:t>
            </a:r>
            <a:r>
              <a:rPr sz="1800" b="1" spc="-25" dirty="0">
                <a:solidFill>
                  <a:srgbClr val="990033"/>
                </a:solidFill>
                <a:latin typeface="Arial"/>
                <a:cs typeface="Arial"/>
              </a:rPr>
              <a:t> </a:t>
            </a:r>
            <a:r>
              <a:rPr sz="1800" b="1" spc="-10" dirty="0">
                <a:solidFill>
                  <a:srgbClr val="990033"/>
                </a:solidFill>
                <a:latin typeface="Arial"/>
                <a:cs typeface="Arial"/>
              </a:rPr>
              <a:t>ДРУЖИТЬ </a:t>
            </a:r>
            <a:r>
              <a:rPr sz="1800" b="1" dirty="0">
                <a:solidFill>
                  <a:srgbClr val="990033"/>
                </a:solidFill>
                <a:latin typeface="Arial"/>
                <a:cs typeface="Arial"/>
              </a:rPr>
              <a:t>–</a:t>
            </a:r>
            <a:endParaRPr sz="1800">
              <a:latin typeface="Arial"/>
              <a:cs typeface="Aria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108830" y="5014976"/>
            <a:ext cx="2413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990033"/>
                </a:solidFill>
                <a:latin typeface="Arial"/>
                <a:cs typeface="Arial"/>
              </a:rPr>
              <a:t>ЗДОРОВЫМИ</a:t>
            </a:r>
            <a:r>
              <a:rPr sz="1800" b="1" spc="-85" dirty="0">
                <a:solidFill>
                  <a:srgbClr val="990033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990033"/>
                </a:solidFill>
                <a:latin typeface="Arial"/>
                <a:cs typeface="Arial"/>
              </a:rPr>
              <a:t>БЫТЬ!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71" y="431558"/>
            <a:ext cx="260985" cy="6645909"/>
          </a:xfrm>
          <a:custGeom>
            <a:avLst/>
            <a:gdLst/>
            <a:ahLst/>
            <a:cxnLst/>
            <a:rect l="l" t="t" r="r" b="b"/>
            <a:pathLst>
              <a:path w="260985" h="6645909">
                <a:moveTo>
                  <a:pt x="260502" y="0"/>
                </a:moveTo>
                <a:lnTo>
                  <a:pt x="0" y="0"/>
                </a:lnTo>
                <a:lnTo>
                  <a:pt x="0" y="6645656"/>
                </a:lnTo>
                <a:lnTo>
                  <a:pt x="260502" y="6645656"/>
                </a:lnTo>
                <a:lnTo>
                  <a:pt x="260502" y="0"/>
                </a:lnTo>
                <a:close/>
              </a:path>
            </a:pathLst>
          </a:custGeom>
          <a:solidFill>
            <a:srgbClr val="D599AC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4186046" y="0"/>
            <a:ext cx="6505575" cy="609600"/>
            <a:chOff x="4186046" y="0"/>
            <a:chExt cx="6505575" cy="609600"/>
          </a:xfrm>
        </p:grpSpPr>
        <p:sp>
          <p:nvSpPr>
            <p:cNvPr id="4" name="object 4"/>
            <p:cNvSpPr/>
            <p:nvPr/>
          </p:nvSpPr>
          <p:spPr>
            <a:xfrm>
              <a:off x="4186046" y="196596"/>
              <a:ext cx="6145530" cy="189230"/>
            </a:xfrm>
            <a:custGeom>
              <a:avLst/>
              <a:gdLst/>
              <a:ahLst/>
              <a:cxnLst/>
              <a:rect l="l" t="t" r="r" b="b"/>
              <a:pathLst>
                <a:path w="6145530" h="189229">
                  <a:moveTo>
                    <a:pt x="6051042" y="0"/>
                  </a:moveTo>
                  <a:lnTo>
                    <a:pt x="94487" y="0"/>
                  </a:lnTo>
                  <a:lnTo>
                    <a:pt x="57703" y="7421"/>
                  </a:lnTo>
                  <a:lnTo>
                    <a:pt x="27670" y="27654"/>
                  </a:lnTo>
                  <a:lnTo>
                    <a:pt x="7423" y="57650"/>
                  </a:lnTo>
                  <a:lnTo>
                    <a:pt x="0" y="94361"/>
                  </a:lnTo>
                  <a:lnTo>
                    <a:pt x="7423" y="131145"/>
                  </a:lnTo>
                  <a:lnTo>
                    <a:pt x="27670" y="161178"/>
                  </a:lnTo>
                  <a:lnTo>
                    <a:pt x="57703" y="181425"/>
                  </a:lnTo>
                  <a:lnTo>
                    <a:pt x="94487" y="188849"/>
                  </a:lnTo>
                  <a:lnTo>
                    <a:pt x="6051042" y="188849"/>
                  </a:lnTo>
                  <a:lnTo>
                    <a:pt x="6087806" y="181425"/>
                  </a:lnTo>
                  <a:lnTo>
                    <a:pt x="6117796" y="161178"/>
                  </a:lnTo>
                  <a:lnTo>
                    <a:pt x="6137999" y="131145"/>
                  </a:lnTo>
                  <a:lnTo>
                    <a:pt x="6145403" y="94361"/>
                  </a:lnTo>
                  <a:lnTo>
                    <a:pt x="6137999" y="57650"/>
                  </a:lnTo>
                  <a:lnTo>
                    <a:pt x="6117796" y="27654"/>
                  </a:lnTo>
                  <a:lnTo>
                    <a:pt x="6087806" y="7421"/>
                  </a:lnTo>
                  <a:lnTo>
                    <a:pt x="6051042" y="0"/>
                  </a:lnTo>
                  <a:close/>
                </a:path>
              </a:pathLst>
            </a:custGeom>
            <a:solidFill>
              <a:srgbClr val="9900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312538" y="223354"/>
              <a:ext cx="2463800" cy="162560"/>
            </a:xfrm>
            <a:custGeom>
              <a:avLst/>
              <a:gdLst/>
              <a:ahLst/>
              <a:cxnLst/>
              <a:rect l="l" t="t" r="r" b="b"/>
              <a:pathLst>
                <a:path w="2463800" h="162560">
                  <a:moveTo>
                    <a:pt x="2463672" y="0"/>
                  </a:moveTo>
                  <a:lnTo>
                    <a:pt x="0" y="0"/>
                  </a:lnTo>
                  <a:lnTo>
                    <a:pt x="0" y="162090"/>
                  </a:lnTo>
                  <a:lnTo>
                    <a:pt x="2463672" y="162090"/>
                  </a:lnTo>
                  <a:lnTo>
                    <a:pt x="2463672" y="0"/>
                  </a:lnTo>
                  <a:close/>
                </a:path>
              </a:pathLst>
            </a:custGeom>
            <a:solidFill>
              <a:srgbClr val="CCEB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058145" y="0"/>
              <a:ext cx="633730" cy="609600"/>
            </a:xfrm>
            <a:custGeom>
              <a:avLst/>
              <a:gdLst/>
              <a:ahLst/>
              <a:cxnLst/>
              <a:rect l="l" t="t" r="r" b="b"/>
              <a:pathLst>
                <a:path w="633729" h="609600">
                  <a:moveTo>
                    <a:pt x="633120" y="0"/>
                  </a:moveTo>
                  <a:lnTo>
                    <a:pt x="0" y="0"/>
                  </a:lnTo>
                  <a:lnTo>
                    <a:pt x="0" y="609155"/>
                  </a:lnTo>
                  <a:lnTo>
                    <a:pt x="633120" y="609155"/>
                  </a:lnTo>
                  <a:lnTo>
                    <a:pt x="63312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130555" y="11683"/>
            <a:ext cx="3288029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indent="457200">
              <a:lnSpc>
                <a:spcPts val="1380"/>
              </a:lnSpc>
              <a:spcBef>
                <a:spcPts val="195"/>
              </a:spcBef>
              <a:tabLst>
                <a:tab pos="1180465" algn="l"/>
                <a:tab pos="1510665" algn="l"/>
                <a:tab pos="1849120" algn="l"/>
                <a:tab pos="2385695" algn="l"/>
                <a:tab pos="2682240" algn="l"/>
              </a:tabLst>
            </a:pPr>
            <a:r>
              <a:rPr sz="1200" b="1" spc="-5" dirty="0">
                <a:solidFill>
                  <a:srgbClr val="990033"/>
                </a:solidFill>
                <a:latin typeface="Arial"/>
                <a:cs typeface="Arial"/>
              </a:rPr>
              <a:t>Нарко</a:t>
            </a:r>
            <a:r>
              <a:rPr sz="1200" b="1" spc="-15" dirty="0">
                <a:solidFill>
                  <a:srgbClr val="990033"/>
                </a:solidFill>
                <a:latin typeface="Arial"/>
                <a:cs typeface="Arial"/>
              </a:rPr>
              <a:t>м</a:t>
            </a:r>
            <a:r>
              <a:rPr sz="1200" b="1" dirty="0">
                <a:solidFill>
                  <a:srgbClr val="990033"/>
                </a:solidFill>
                <a:latin typeface="Arial"/>
                <a:cs typeface="Arial"/>
              </a:rPr>
              <a:t>а</a:t>
            </a:r>
            <a:r>
              <a:rPr sz="1200" b="1" spc="5" dirty="0">
                <a:solidFill>
                  <a:srgbClr val="990033"/>
                </a:solidFill>
                <a:latin typeface="Arial"/>
                <a:cs typeface="Arial"/>
              </a:rPr>
              <a:t>н</a:t>
            </a:r>
            <a:r>
              <a:rPr sz="1200" b="1" spc="-10" dirty="0">
                <a:solidFill>
                  <a:srgbClr val="990033"/>
                </a:solidFill>
                <a:latin typeface="Arial"/>
                <a:cs typeface="Arial"/>
              </a:rPr>
              <a:t>и</a:t>
            </a:r>
            <a:r>
              <a:rPr sz="1200" b="1" dirty="0">
                <a:solidFill>
                  <a:srgbClr val="990033"/>
                </a:solidFill>
                <a:latin typeface="Arial"/>
                <a:cs typeface="Arial"/>
              </a:rPr>
              <a:t>я		</a:t>
            </a:r>
            <a:r>
              <a:rPr sz="1200" spc="315" dirty="0">
                <a:latin typeface="Microsoft Sans Serif"/>
                <a:cs typeface="Microsoft Sans Serif"/>
              </a:rPr>
              <a:t>–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5" dirty="0">
                <a:latin typeface="Microsoft Sans Serif"/>
                <a:cs typeface="Microsoft Sans Serif"/>
              </a:rPr>
              <a:t>тяже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dirty="0">
                <a:latin typeface="Microsoft Sans Serif"/>
                <a:cs typeface="Microsoft Sans Serif"/>
              </a:rPr>
              <a:t>ейш</a:t>
            </a:r>
            <a:r>
              <a:rPr sz="1200" spc="-10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е  </a:t>
            </a:r>
            <a:r>
              <a:rPr sz="1200" spc="-30" dirty="0">
                <a:latin typeface="Microsoft Sans Serif"/>
                <a:cs typeface="Microsoft Sans Serif"/>
              </a:rPr>
              <a:t>з</a:t>
            </a:r>
            <a:r>
              <a:rPr sz="1200" spc="-25" dirty="0">
                <a:latin typeface="Microsoft Sans Serif"/>
                <a:cs typeface="Microsoft Sans Serif"/>
              </a:rPr>
              <a:t>а</a:t>
            </a:r>
            <a:r>
              <a:rPr sz="1200" spc="-10" dirty="0">
                <a:latin typeface="Microsoft Sans Serif"/>
                <a:cs typeface="Microsoft Sans Serif"/>
              </a:rPr>
              <a:t>б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в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0" dirty="0">
                <a:latin typeface="Microsoft Sans Serif"/>
                <a:cs typeface="Microsoft Sans Serif"/>
              </a:rPr>
              <a:t>ни</a:t>
            </a:r>
            <a:r>
              <a:rPr sz="1200" spc="-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5" dirty="0">
                <a:latin typeface="Microsoft Sans Serif"/>
                <a:cs typeface="Microsoft Sans Serif"/>
              </a:rPr>
              <a:t>см</a:t>
            </a:r>
            <a:r>
              <a:rPr sz="1200" spc="-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10" dirty="0">
                <a:latin typeface="Microsoft Sans Serif"/>
                <a:cs typeface="Microsoft Sans Serif"/>
              </a:rPr>
              <a:t>т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r>
              <a:rPr sz="1200" spc="-10" dirty="0">
                <a:latin typeface="Microsoft Sans Serif"/>
                <a:cs typeface="Microsoft Sans Serif"/>
              </a:rPr>
              <a:t>н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5" dirty="0">
                <a:latin typeface="Microsoft Sans Serif"/>
                <a:cs typeface="Microsoft Sans Serif"/>
              </a:rPr>
              <a:t>в</a:t>
            </a:r>
            <a:r>
              <a:rPr sz="1200" dirty="0">
                <a:latin typeface="Microsoft Sans Serif"/>
                <a:cs typeface="Microsoft Sans Serif"/>
              </a:rPr>
              <a:t>ре</a:t>
            </a:r>
            <a:r>
              <a:rPr sz="1200" spc="-5" dirty="0">
                <a:latin typeface="Microsoft Sans Serif"/>
                <a:cs typeface="Microsoft Sans Serif"/>
              </a:rPr>
              <a:t>д</a:t>
            </a:r>
            <a:r>
              <a:rPr sz="1200" spc="-10" dirty="0">
                <a:latin typeface="Microsoft Sans Serif"/>
                <a:cs typeface="Microsoft Sans Serif"/>
              </a:rPr>
              <a:t>ная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0555" y="362204"/>
            <a:ext cx="32873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Microsoft Sans Serif"/>
                <a:cs typeface="Microsoft Sans Serif"/>
              </a:rPr>
              <a:t>привычка.</a:t>
            </a:r>
            <a:r>
              <a:rPr sz="1200" spc="44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Наркомания</a:t>
            </a:r>
            <a:r>
              <a:rPr sz="1200" spc="445" dirty="0">
                <a:latin typeface="Microsoft Sans Serif"/>
                <a:cs typeface="Microsoft Sans Serif"/>
              </a:rPr>
              <a:t> </a:t>
            </a:r>
            <a:r>
              <a:rPr sz="1200" spc="495" dirty="0">
                <a:latin typeface="Microsoft Sans Serif"/>
                <a:cs typeface="Microsoft Sans Serif"/>
              </a:rPr>
              <a:t>—</a:t>
            </a:r>
            <a:r>
              <a:rPr sz="1200" spc="4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это</a:t>
            </a:r>
            <a:r>
              <a:rPr sz="1200" spc="45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зависимость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30555" y="537718"/>
            <a:ext cx="15621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93825" algn="l"/>
              </a:tabLst>
            </a:pPr>
            <a:r>
              <a:rPr sz="1200" dirty="0">
                <a:latin typeface="Microsoft Sans Serif"/>
                <a:cs typeface="Microsoft Sans Serif"/>
              </a:rPr>
              <a:t>ор</a:t>
            </a:r>
            <a:r>
              <a:rPr sz="1200" spc="-35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25" dirty="0">
                <a:latin typeface="Microsoft Sans Serif"/>
                <a:cs typeface="Microsoft Sans Serif"/>
              </a:rPr>
              <a:t>низ</a:t>
            </a:r>
            <a:r>
              <a:rPr sz="1200" spc="-30" dirty="0">
                <a:latin typeface="Microsoft Sans Serif"/>
                <a:cs typeface="Microsoft Sans Serif"/>
              </a:rPr>
              <a:t>м</a:t>
            </a:r>
            <a:r>
              <a:rPr sz="1200" dirty="0">
                <a:latin typeface="Microsoft Sans Serif"/>
                <a:cs typeface="Microsoft Sans Serif"/>
              </a:rPr>
              <a:t>а	от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0555" y="712978"/>
            <a:ext cx="11893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успокаивающих,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2089615" y="537718"/>
            <a:ext cx="132588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indent="218440">
              <a:lnSpc>
                <a:spcPts val="1380"/>
              </a:lnSpc>
              <a:spcBef>
                <a:spcPts val="195"/>
              </a:spcBef>
            </a:pP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5" dirty="0">
                <a:latin typeface="Microsoft Sans Serif"/>
                <a:cs typeface="Microsoft Sans Serif"/>
              </a:rPr>
              <a:t>о</a:t>
            </a:r>
            <a:r>
              <a:rPr sz="1200" spc="-20" dirty="0">
                <a:latin typeface="Microsoft Sans Serif"/>
                <a:cs typeface="Microsoft Sans Serif"/>
              </a:rPr>
              <a:t>низи</a:t>
            </a:r>
            <a:r>
              <a:rPr sz="1200" spc="-10" dirty="0">
                <a:latin typeface="Microsoft Sans Serif"/>
                <a:cs typeface="Microsoft Sans Serif"/>
              </a:rPr>
              <a:t>р</a:t>
            </a:r>
            <a:r>
              <a:rPr sz="1200" spc="-15" dirty="0">
                <a:latin typeface="Microsoft Sans Serif"/>
                <a:cs typeface="Microsoft Sans Serif"/>
              </a:rPr>
              <a:t>у</a:t>
            </a:r>
            <a:r>
              <a:rPr sz="1200" dirty="0">
                <a:latin typeface="Microsoft Sans Serif"/>
                <a:cs typeface="Microsoft Sans Serif"/>
              </a:rPr>
              <a:t>ющи</a:t>
            </a:r>
            <a:r>
              <a:rPr sz="1200" spc="-15" dirty="0">
                <a:latin typeface="Microsoft Sans Serif"/>
                <a:cs typeface="Microsoft Sans Serif"/>
              </a:rPr>
              <a:t>х</a:t>
            </a:r>
            <a:r>
              <a:rPr sz="1200" dirty="0">
                <a:latin typeface="Microsoft Sans Serif"/>
                <a:cs typeface="Microsoft Sans Serif"/>
              </a:rPr>
              <a:t>,  о</a:t>
            </a:r>
            <a:r>
              <a:rPr sz="1200" spc="-5" dirty="0">
                <a:latin typeface="Microsoft Sans Serif"/>
                <a:cs typeface="Microsoft Sans Serif"/>
              </a:rPr>
              <a:t>д</a:t>
            </a:r>
            <a:r>
              <a:rPr sz="1200" spc="-15" dirty="0">
                <a:latin typeface="Microsoft Sans Serif"/>
                <a:cs typeface="Microsoft Sans Serif"/>
              </a:rPr>
              <a:t>у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20" dirty="0">
                <a:latin typeface="Microsoft Sans Serif"/>
                <a:cs typeface="Microsoft Sans Serif"/>
              </a:rPr>
              <a:t>м</a:t>
            </a:r>
            <a:r>
              <a:rPr sz="1200" spc="-10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нивающи</a:t>
            </a:r>
            <a:r>
              <a:rPr sz="1200" spc="-15" dirty="0">
                <a:latin typeface="Microsoft Sans Serif"/>
                <a:cs typeface="Microsoft Sans Serif"/>
              </a:rPr>
              <a:t>х</a:t>
            </a:r>
            <a:r>
              <a:rPr sz="1200" dirty="0">
                <a:latin typeface="Microsoft Sans Serif"/>
                <a:cs typeface="Microsoft Sans Serif"/>
              </a:rPr>
              <a:t>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0555" y="888238"/>
            <a:ext cx="32867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27125" algn="l"/>
                <a:tab pos="1352550" algn="l"/>
                <a:tab pos="242697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погружающих	</a:t>
            </a:r>
            <a:r>
              <a:rPr sz="1200" dirty="0">
                <a:latin typeface="Microsoft Sans Serif"/>
                <a:cs typeface="Microsoft Sans Serif"/>
              </a:rPr>
              <a:t>в	</a:t>
            </a:r>
            <a:r>
              <a:rPr sz="1200" spc="-5" dirty="0">
                <a:latin typeface="Microsoft Sans Serif"/>
                <a:cs typeface="Microsoft Sans Serif"/>
              </a:rPr>
              <a:t>обманчивые,	сладостные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30555" y="1063498"/>
            <a:ext cx="1304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видения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веществ.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08863" y="1238758"/>
            <a:ext cx="77343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indent="278765">
              <a:lnSpc>
                <a:spcPts val="1380"/>
              </a:lnSpc>
              <a:spcBef>
                <a:spcPts val="195"/>
              </a:spcBef>
            </a:pPr>
            <a:r>
              <a:rPr sz="1200" b="1" dirty="0">
                <a:latin typeface="Arial"/>
                <a:cs typeface="Arial"/>
              </a:rPr>
              <a:t>Под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п</a:t>
            </a:r>
            <a:r>
              <a:rPr sz="1200" b="1" dirty="0">
                <a:latin typeface="Arial"/>
                <a:cs typeface="Arial"/>
              </a:rPr>
              <a:t>о</a:t>
            </a:r>
            <a:r>
              <a:rPr sz="1200" b="1" spc="-10" dirty="0">
                <a:latin typeface="Arial"/>
                <a:cs typeface="Arial"/>
              </a:rPr>
              <a:t>п</a:t>
            </a:r>
            <a:r>
              <a:rPr sz="1200" b="1" dirty="0">
                <a:latin typeface="Arial"/>
                <a:cs typeface="Arial"/>
              </a:rPr>
              <a:t>а</a:t>
            </a:r>
            <a:r>
              <a:rPr sz="1200" b="1" spc="-10" dirty="0">
                <a:latin typeface="Arial"/>
                <a:cs typeface="Arial"/>
              </a:rPr>
              <a:t>д</a:t>
            </a:r>
            <a:r>
              <a:rPr sz="1200" b="1" dirty="0">
                <a:latin typeface="Arial"/>
                <a:cs typeface="Arial"/>
              </a:rPr>
              <a:t>а</a:t>
            </a:r>
            <a:r>
              <a:rPr sz="1200" b="1" spc="5" dirty="0">
                <a:latin typeface="Arial"/>
                <a:cs typeface="Arial"/>
              </a:rPr>
              <a:t>ю</a:t>
            </a:r>
            <a:r>
              <a:rPr sz="1200" b="1" dirty="0">
                <a:latin typeface="Arial"/>
                <a:cs typeface="Arial"/>
              </a:rPr>
              <a:t>т</a:t>
            </a:r>
            <a:endParaRPr sz="1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18555" y="1238758"/>
            <a:ext cx="1075690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41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воздействие</a:t>
            </a:r>
            <a:endParaRPr sz="1200">
              <a:latin typeface="Arial"/>
              <a:cs typeface="Arial"/>
            </a:endParaRPr>
          </a:p>
          <a:p>
            <a:pPr marL="501015">
              <a:lnSpc>
                <a:spcPts val="1410"/>
              </a:lnSpc>
            </a:pPr>
            <a:r>
              <a:rPr sz="1200" b="1" spc="5" dirty="0">
                <a:latin typeface="Arial"/>
                <a:cs typeface="Arial"/>
              </a:rPr>
              <a:t>п</a:t>
            </a:r>
            <a:r>
              <a:rPr sz="1200" b="1" dirty="0">
                <a:latin typeface="Arial"/>
                <a:cs typeface="Arial"/>
              </a:rPr>
              <a:t>ре</a:t>
            </a:r>
            <a:r>
              <a:rPr sz="1200" b="1" spc="15" dirty="0">
                <a:latin typeface="Arial"/>
                <a:cs typeface="Arial"/>
              </a:rPr>
              <a:t>ж</a:t>
            </a:r>
            <a:r>
              <a:rPr sz="1200" b="1" spc="-10" dirty="0">
                <a:latin typeface="Arial"/>
                <a:cs typeface="Arial"/>
              </a:rPr>
              <a:t>д</a:t>
            </a:r>
            <a:r>
              <a:rPr sz="1200" b="1" dirty="0">
                <a:latin typeface="Arial"/>
                <a:cs typeface="Arial"/>
              </a:rPr>
              <a:t>е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520837" y="1238758"/>
            <a:ext cx="894715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141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наркотиков</a:t>
            </a:r>
            <a:endParaRPr sz="1200">
              <a:latin typeface="Arial"/>
              <a:cs typeface="Arial"/>
            </a:endParaRPr>
          </a:p>
          <a:p>
            <a:pPr marR="5080" algn="r">
              <a:lnSpc>
                <a:spcPts val="1410"/>
              </a:lnSpc>
            </a:pPr>
            <a:r>
              <a:rPr sz="1200" b="1" spc="-5" dirty="0">
                <a:latin typeface="Arial"/>
                <a:cs typeface="Arial"/>
              </a:rPr>
              <a:t>всего:</a:t>
            </a:r>
            <a:endParaRPr sz="12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87755" y="1589659"/>
            <a:ext cx="28282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icrosoft Sans Serif"/>
                <a:cs typeface="Microsoft Sans Serif"/>
              </a:rPr>
              <a:t>1.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Люди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повышенной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возбудимостью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08863" y="1764919"/>
            <a:ext cx="31076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нервной</a:t>
            </a:r>
            <a:r>
              <a:rPr sz="1200" spc="56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системы</a:t>
            </a:r>
            <a:r>
              <a:rPr sz="1200" spc="580" dirty="0">
                <a:latin typeface="Microsoft Sans Serif"/>
                <a:cs typeface="Microsoft Sans Serif"/>
              </a:rPr>
              <a:t> </a:t>
            </a:r>
            <a:r>
              <a:rPr sz="1200" spc="315" dirty="0">
                <a:latin typeface="Microsoft Sans Serif"/>
                <a:cs typeface="Microsoft Sans Serif"/>
              </a:rPr>
              <a:t>–</a:t>
            </a:r>
            <a:r>
              <a:rPr sz="1200" spc="5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они</a:t>
            </a:r>
            <a:r>
              <a:rPr sz="1200" spc="56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эмоциональны,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08863" y="1940179"/>
            <a:ext cx="31083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95325" algn="l"/>
                <a:tab pos="1127760" algn="l"/>
                <a:tab pos="1720214" algn="l"/>
                <a:tab pos="2581910" algn="l"/>
              </a:tabLst>
            </a:pP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ряют	</a:t>
            </a:r>
            <a:r>
              <a:rPr sz="1200" spc="-10" dirty="0">
                <a:latin typeface="Microsoft Sans Serif"/>
                <a:cs typeface="Microsoft Sans Serif"/>
              </a:rPr>
              <a:t>на</a:t>
            </a:r>
            <a:r>
              <a:rPr sz="1200" spc="-5" dirty="0">
                <a:latin typeface="Microsoft Sans Serif"/>
                <a:cs typeface="Microsoft Sans Serif"/>
              </a:rPr>
              <a:t>д</a:t>
            </a:r>
            <a:r>
              <a:rPr sz="1200" dirty="0">
                <a:latin typeface="Microsoft Sans Serif"/>
                <a:cs typeface="Microsoft Sans Serif"/>
              </a:rPr>
              <a:t>	со</a:t>
            </a:r>
            <a:r>
              <a:rPr sz="1200" spc="-10" dirty="0">
                <a:latin typeface="Microsoft Sans Serif"/>
                <a:cs typeface="Microsoft Sans Serif"/>
              </a:rPr>
              <a:t>б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й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35" dirty="0">
                <a:latin typeface="Microsoft Sans Serif"/>
                <a:cs typeface="Microsoft Sans Serif"/>
              </a:rPr>
              <a:t>о</a:t>
            </a:r>
            <a:r>
              <a:rPr sz="1200" spc="-10" dirty="0">
                <a:latin typeface="Microsoft Sans Serif"/>
                <a:cs typeface="Microsoft Sans Serif"/>
              </a:rPr>
              <a:t>нт</a:t>
            </a:r>
            <a:r>
              <a:rPr sz="1200" spc="-5" dirty="0">
                <a:latin typeface="Microsoft Sans Serif"/>
                <a:cs typeface="Microsoft Sans Serif"/>
              </a:rPr>
              <a:t>р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spc="-5" dirty="0">
                <a:latin typeface="Microsoft Sans Serif"/>
                <a:cs typeface="Microsoft Sans Serif"/>
              </a:rPr>
              <a:t>ь,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35" dirty="0">
                <a:latin typeface="Microsoft Sans Serif"/>
                <a:cs typeface="Microsoft Sans Serif"/>
              </a:rPr>
              <a:t>р</a:t>
            </a:r>
            <a:r>
              <a:rPr sz="1200" spc="-10" dirty="0">
                <a:latin typeface="Microsoft Sans Serif"/>
                <a:cs typeface="Microsoft Sans Serif"/>
              </a:rPr>
              <a:t>и</a:t>
            </a:r>
            <a:r>
              <a:rPr sz="1200" spc="-25" dirty="0">
                <a:latin typeface="Microsoft Sans Serif"/>
                <a:cs typeface="Microsoft Sans Serif"/>
              </a:rPr>
              <a:t>ч</a:t>
            </a:r>
            <a:r>
              <a:rPr sz="1200" dirty="0">
                <a:latin typeface="Microsoft Sans Serif"/>
                <a:cs typeface="Microsoft Sans Serif"/>
              </a:rPr>
              <a:t>ат,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08863" y="2115439"/>
            <a:ext cx="31064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60425" algn="l"/>
                <a:tab pos="1614170" algn="l"/>
                <a:tab pos="218694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б</a:t>
            </a:r>
            <a:r>
              <a:rPr sz="1200" dirty="0">
                <a:latin typeface="Microsoft Sans Serif"/>
                <a:cs typeface="Microsoft Sans Serif"/>
              </a:rPr>
              <a:t>ра</a:t>
            </a:r>
            <a:r>
              <a:rPr sz="1200" spc="-10" dirty="0">
                <a:latin typeface="Microsoft Sans Serif"/>
                <a:cs typeface="Microsoft Sans Serif"/>
              </a:rPr>
              <a:t>н</a:t>
            </a:r>
            <a:r>
              <a:rPr sz="1200" spc="-15" dirty="0">
                <a:latin typeface="Microsoft Sans Serif"/>
                <a:cs typeface="Microsoft Sans Serif"/>
              </a:rPr>
              <a:t>я</a:t>
            </a:r>
            <a:r>
              <a:rPr sz="1200" spc="-5" dirty="0">
                <a:latin typeface="Microsoft Sans Serif"/>
                <a:cs typeface="Microsoft Sans Serif"/>
              </a:rPr>
              <a:t>тся,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б</a:t>
            </a:r>
            <a:r>
              <a:rPr sz="1200" dirty="0">
                <a:latin typeface="Microsoft Sans Serif"/>
                <a:cs typeface="Microsoft Sans Serif"/>
              </a:rPr>
              <a:t>роса</a:t>
            </a:r>
            <a:r>
              <a:rPr sz="1200" spc="-10" dirty="0">
                <a:latin typeface="Microsoft Sans Serif"/>
                <a:cs typeface="Microsoft Sans Serif"/>
              </a:rPr>
              <a:t>ю</a:t>
            </a:r>
            <a:r>
              <a:rPr sz="1200" dirty="0">
                <a:latin typeface="Microsoft Sans Serif"/>
                <a:cs typeface="Microsoft Sans Serif"/>
              </a:rPr>
              <a:t>т	</a:t>
            </a:r>
            <a:r>
              <a:rPr sz="1200" spc="-5" dirty="0">
                <a:latin typeface="Microsoft Sans Serif"/>
                <a:cs typeface="Microsoft Sans Serif"/>
              </a:rPr>
              <a:t>в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щи,</a:t>
            </a:r>
            <a:r>
              <a:rPr sz="1200" dirty="0">
                <a:latin typeface="Microsoft Sans Serif"/>
                <a:cs typeface="Microsoft Sans Serif"/>
              </a:rPr>
              <a:t>	а</a:t>
            </a:r>
            <a:r>
              <a:rPr sz="1200" spc="-35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ре</a:t>
            </a:r>
            <a:r>
              <a:rPr sz="1200" spc="-5" dirty="0">
                <a:latin typeface="Microsoft Sans Serif"/>
                <a:cs typeface="Microsoft Sans Serif"/>
              </a:rPr>
              <a:t>ссивн</a:t>
            </a:r>
            <a:r>
              <a:rPr sz="1200" spc="-20" dirty="0">
                <a:latin typeface="Microsoft Sans Serif"/>
                <a:cs typeface="Microsoft Sans Serif"/>
              </a:rPr>
              <a:t>ы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08863" y="2290698"/>
            <a:ext cx="31083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03020" algn="l"/>
                <a:tab pos="2351405" algn="l"/>
              </a:tabLst>
            </a:pPr>
            <a:r>
              <a:rPr sz="1200" dirty="0">
                <a:latin typeface="Microsoft Sans Serif"/>
                <a:cs typeface="Microsoft Sans Serif"/>
              </a:rPr>
              <a:t>се</a:t>
            </a:r>
            <a:r>
              <a:rPr sz="1200" spc="-10" dirty="0">
                <a:latin typeface="Microsoft Sans Serif"/>
                <a:cs typeface="Microsoft Sans Serif"/>
              </a:rPr>
              <a:t>б</a:t>
            </a:r>
            <a:r>
              <a:rPr sz="1200" spc="5" dirty="0">
                <a:latin typeface="Microsoft Sans Serif"/>
                <a:cs typeface="Microsoft Sans Serif"/>
              </a:rPr>
              <a:t>я</a:t>
            </a:r>
            <a:r>
              <a:rPr sz="1200" spc="-5" dirty="0">
                <a:latin typeface="Microsoft Sans Serif"/>
                <a:cs typeface="Microsoft Sans Serif"/>
              </a:rPr>
              <a:t>л</a:t>
            </a:r>
            <a:r>
              <a:rPr sz="1200" dirty="0">
                <a:latin typeface="Microsoft Sans Serif"/>
                <a:cs typeface="Microsoft Sans Serif"/>
              </a:rPr>
              <a:t>юбы,	о</a:t>
            </a:r>
            <a:r>
              <a:rPr sz="1200" spc="-10" dirty="0">
                <a:latin typeface="Microsoft Sans Serif"/>
                <a:cs typeface="Microsoft Sans Serif"/>
              </a:rPr>
              <a:t>б</a:t>
            </a:r>
            <a:r>
              <a:rPr sz="1200" spc="-5" dirty="0">
                <a:latin typeface="Microsoft Sans Serif"/>
                <a:cs typeface="Microsoft Sans Serif"/>
              </a:rPr>
              <a:t>ычно</a:t>
            </a:r>
            <a:r>
              <a:rPr sz="1200" dirty="0">
                <a:latin typeface="Microsoft Sans Serif"/>
                <a:cs typeface="Microsoft Sans Serif"/>
              </a:rPr>
              <a:t>	о</a:t>
            </a:r>
            <a:r>
              <a:rPr sz="1200" spc="-10" dirty="0">
                <a:latin typeface="Microsoft Sans Serif"/>
                <a:cs typeface="Microsoft Sans Serif"/>
              </a:rPr>
              <a:t>б</a:t>
            </a:r>
            <a:r>
              <a:rPr sz="1200" spc="-5" dirty="0">
                <a:latin typeface="Microsoft Sans Serif"/>
                <a:cs typeface="Microsoft Sans Serif"/>
              </a:rPr>
              <a:t>ид</a:t>
            </a:r>
            <a:r>
              <a:rPr sz="1200" spc="-10" dirty="0">
                <a:latin typeface="Microsoft Sans Serif"/>
                <a:cs typeface="Microsoft Sans Serif"/>
              </a:rPr>
              <a:t>ч</a:t>
            </a:r>
            <a:r>
              <a:rPr sz="1200" dirty="0">
                <a:latin typeface="Microsoft Sans Serif"/>
                <a:cs typeface="Microsoft Sans Serif"/>
              </a:rPr>
              <a:t>ивы,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08863" y="2465959"/>
            <a:ext cx="3105785" cy="38417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spc="-5" dirty="0">
                <a:latin typeface="Microsoft Sans Serif"/>
                <a:cs typeface="Microsoft Sans Serif"/>
              </a:rPr>
              <a:t>непостоянны,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непоследовательны,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легко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попадают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под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чужое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влияние.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87755" y="2816733"/>
            <a:ext cx="28308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2.Лица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2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психической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неустойчивостью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30555" y="2991992"/>
            <a:ext cx="328485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315" dirty="0">
                <a:latin typeface="Microsoft Sans Serif"/>
                <a:cs typeface="Microsoft Sans Serif"/>
              </a:rPr>
              <a:t>–</a:t>
            </a:r>
            <a:r>
              <a:rPr sz="1200" spc="1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у</a:t>
            </a:r>
            <a:r>
              <a:rPr sz="1200" spc="1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них</a:t>
            </a:r>
            <a:r>
              <a:rPr sz="1200" spc="9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слабая</a:t>
            </a:r>
            <a:r>
              <a:rPr sz="1200" spc="1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воля,</a:t>
            </a:r>
            <a:r>
              <a:rPr sz="1200" spc="1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отсутствие</a:t>
            </a:r>
            <a:r>
              <a:rPr sz="1200" spc="1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интересов</a:t>
            </a:r>
            <a:r>
              <a:rPr sz="1200" spc="9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30555" y="3167253"/>
            <a:ext cx="328802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стремлений,</a:t>
            </a:r>
            <a:r>
              <a:rPr sz="1200" spc="254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повышенная</a:t>
            </a:r>
            <a:r>
              <a:rPr sz="1200" spc="25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внушаемость,</a:t>
            </a:r>
            <a:r>
              <a:rPr sz="1200" spc="26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они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30555" y="3342513"/>
            <a:ext cx="32854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4815" algn="l"/>
                <a:tab pos="1128395" algn="l"/>
                <a:tab pos="1782445" algn="l"/>
                <a:tab pos="284543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не	имеют	своей	постоянной	</a:t>
            </a:r>
            <a:r>
              <a:rPr sz="1200" spc="-10" dirty="0">
                <a:latin typeface="Microsoft Sans Serif"/>
                <a:cs typeface="Microsoft Sans Serif"/>
              </a:rPr>
              <a:t>линии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130555" y="3517773"/>
            <a:ext cx="82676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пов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д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0" dirty="0">
                <a:latin typeface="Microsoft Sans Serif"/>
                <a:cs typeface="Microsoft Sans Serif"/>
              </a:rPr>
              <a:t>ния</a:t>
            </a:r>
            <a:r>
              <a:rPr sz="1200" dirty="0">
                <a:latin typeface="Microsoft Sans Serif"/>
                <a:cs typeface="Microsoft Sans Serif"/>
              </a:rPr>
              <a:t>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87755" y="3693414"/>
            <a:ext cx="28301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87680" algn="l"/>
                <a:tab pos="1187450" algn="l"/>
                <a:tab pos="1603375" algn="l"/>
              </a:tabLst>
            </a:pPr>
            <a:r>
              <a:rPr sz="1200" spc="-25" dirty="0">
                <a:latin typeface="Microsoft Sans Serif"/>
                <a:cs typeface="Microsoft Sans Serif"/>
              </a:rPr>
              <a:t>З.	</a:t>
            </a:r>
            <a:r>
              <a:rPr sz="1200" spc="-20" dirty="0">
                <a:latin typeface="Microsoft Sans Serif"/>
                <a:cs typeface="Microsoft Sans Serif"/>
              </a:rPr>
              <a:t>Лица	</a:t>
            </a:r>
            <a:r>
              <a:rPr sz="1200" dirty="0">
                <a:latin typeface="Microsoft Sans Serif"/>
                <a:cs typeface="Microsoft Sans Serif"/>
              </a:rPr>
              <a:t>с	</a:t>
            </a:r>
            <a:r>
              <a:rPr sz="1200" spc="-10" dirty="0">
                <a:latin typeface="Microsoft Sans Serif"/>
                <a:cs typeface="Microsoft Sans Serif"/>
              </a:rPr>
              <a:t>эпилептоидными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30555" y="3868673"/>
            <a:ext cx="32861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5344" algn="l"/>
                <a:tab pos="1779905" algn="l"/>
                <a:tab pos="2620645" algn="l"/>
                <a:tab pos="285115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чертами	</a:t>
            </a:r>
            <a:r>
              <a:rPr sz="1200" spc="-15" dirty="0">
                <a:latin typeface="Microsoft Sans Serif"/>
                <a:cs typeface="Microsoft Sans Serif"/>
              </a:rPr>
              <a:t>характера,	склонные	</a:t>
            </a:r>
            <a:r>
              <a:rPr sz="1200" spc="-75" dirty="0">
                <a:latin typeface="Microsoft Sans Serif"/>
                <a:cs typeface="Microsoft Sans Serif"/>
              </a:rPr>
              <a:t>к	</a:t>
            </a:r>
            <a:r>
              <a:rPr sz="1200" spc="-15" dirty="0">
                <a:latin typeface="Microsoft Sans Serif"/>
                <a:cs typeface="Microsoft Sans Serif"/>
              </a:rPr>
              <a:t>гневу,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130555" y="4043934"/>
            <a:ext cx="328802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14400" algn="l"/>
                <a:tab pos="2421890" algn="l"/>
              </a:tabLst>
            </a:pPr>
            <a:r>
              <a:rPr sz="1200" dirty="0">
                <a:latin typeface="Microsoft Sans Serif"/>
                <a:cs typeface="Microsoft Sans Serif"/>
              </a:rPr>
              <a:t>ярости,	</a:t>
            </a:r>
            <a:r>
              <a:rPr sz="1200" spc="-10" dirty="0">
                <a:latin typeface="Microsoft Sans Serif"/>
                <a:cs typeface="Microsoft Sans Serif"/>
              </a:rPr>
              <a:t>беспричинным	</a:t>
            </a:r>
            <a:r>
              <a:rPr sz="1200" spc="-15" dirty="0">
                <a:latin typeface="Microsoft Sans Serif"/>
                <a:cs typeface="Microsoft Sans Serif"/>
              </a:rPr>
              <a:t>колебаниям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130555" y="4219194"/>
            <a:ext cx="328802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84467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настроения,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угрюмости,	подозрительности</a:t>
            </a:r>
            <a:r>
              <a:rPr sz="1200" spc="-5" dirty="0">
                <a:latin typeface="Microsoft Sans Serif"/>
                <a:cs typeface="Microsoft Sans Serif"/>
              </a:rPr>
              <a:t> и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30555" y="4392930"/>
            <a:ext cx="32867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недоброжелательности,</a:t>
            </a:r>
            <a:r>
              <a:rPr sz="1200" spc="4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мало</a:t>
            </a:r>
            <a:r>
              <a:rPr sz="1200" spc="4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интересуются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30555" y="4743704"/>
            <a:ext cx="32867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4430" algn="l"/>
                <a:tab pos="2268220" algn="l"/>
                <a:tab pos="2597150" algn="l"/>
              </a:tabLst>
            </a:pP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35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ра</a:t>
            </a:r>
            <a:r>
              <a:rPr sz="1200" spc="-10" dirty="0">
                <a:latin typeface="Microsoft Sans Serif"/>
                <a:cs typeface="Microsoft Sans Serif"/>
              </a:rPr>
              <a:t>ничены</a:t>
            </a:r>
            <a:r>
              <a:rPr sz="1200" spc="-5" dirty="0">
                <a:latin typeface="Microsoft Sans Serif"/>
                <a:cs typeface="Microsoft Sans Serif"/>
              </a:rPr>
              <a:t>,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5" dirty="0">
                <a:latin typeface="Microsoft Sans Serif"/>
                <a:cs typeface="Microsoft Sans Serif"/>
              </a:rPr>
              <a:t>пед</a:t>
            </a:r>
            <a:r>
              <a:rPr sz="1200" spc="-15" dirty="0">
                <a:latin typeface="Microsoft Sans Serif"/>
                <a:cs typeface="Microsoft Sans Serif"/>
              </a:rPr>
              <a:t>а</a:t>
            </a:r>
            <a:r>
              <a:rPr sz="1200" spc="-10" dirty="0">
                <a:latin typeface="Microsoft Sans Serif"/>
                <a:cs typeface="Microsoft Sans Serif"/>
              </a:rPr>
              <a:t>нтичн</a:t>
            </a:r>
            <a:r>
              <a:rPr sz="1200" spc="-5" dirty="0">
                <a:latin typeface="Microsoft Sans Serif"/>
                <a:cs typeface="Microsoft Sans Serif"/>
              </a:rPr>
              <a:t>ы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20" dirty="0">
                <a:latin typeface="Microsoft Sans Serif"/>
                <a:cs typeface="Microsoft Sans Serif"/>
              </a:rPr>
              <a:t>м</a:t>
            </a:r>
            <a:r>
              <a:rPr sz="1200" spc="-10" dirty="0">
                <a:latin typeface="Microsoft Sans Serif"/>
                <a:cs typeface="Microsoft Sans Serif"/>
              </a:rPr>
              <a:t>е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20" dirty="0">
                <a:latin typeface="Microsoft Sans Serif"/>
                <a:cs typeface="Microsoft Sans Serif"/>
              </a:rPr>
              <a:t>чам</a:t>
            </a:r>
            <a:r>
              <a:rPr sz="1200" dirty="0">
                <a:latin typeface="Microsoft Sans Serif"/>
                <a:cs typeface="Microsoft Sans Serif"/>
              </a:rPr>
              <a:t>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30555" y="4918964"/>
            <a:ext cx="328485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пренебрежительны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3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интересам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других,</a:t>
            </a:r>
            <a:r>
              <a:rPr sz="1200" spc="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мало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130555" y="5094223"/>
            <a:ext cx="84074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95" dirty="0">
                <a:latin typeface="Microsoft Sans Serif"/>
                <a:cs typeface="Microsoft Sans Serif"/>
              </a:rPr>
              <a:t>-</a:t>
            </a:r>
            <a:r>
              <a:rPr sz="1200" spc="-95" dirty="0">
                <a:latin typeface="Verdana"/>
                <a:cs typeface="Verdana"/>
              </a:rPr>
              <a:t>контактны.</a:t>
            </a:r>
            <a:endParaRPr sz="1200">
              <a:latin typeface="Verdana"/>
              <a:cs typeface="Verdana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339343" y="5267959"/>
            <a:ext cx="30803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Times New Roman"/>
                <a:cs typeface="Times New Roman"/>
              </a:rPr>
              <a:t>4. </a:t>
            </a:r>
            <a:r>
              <a:rPr sz="1200" spc="-20" dirty="0">
                <a:latin typeface="Microsoft Sans Serif"/>
                <a:cs typeface="Microsoft Sans Serif"/>
              </a:rPr>
              <a:t>Лица</a:t>
            </a:r>
            <a:r>
              <a:rPr sz="1200" spc="7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7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истерическими</a:t>
            </a:r>
            <a:r>
              <a:rPr sz="1200" spc="7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чертами.</a:t>
            </a:r>
            <a:r>
              <a:rPr sz="1200" spc="75" dirty="0">
                <a:latin typeface="Microsoft Sans Serif"/>
                <a:cs typeface="Microsoft Sans Serif"/>
              </a:rPr>
              <a:t> </a:t>
            </a:r>
            <a:r>
              <a:rPr sz="1200" spc="-40" dirty="0">
                <a:latin typeface="Microsoft Sans Serif"/>
                <a:cs typeface="Microsoft Sans Serif"/>
              </a:rPr>
              <a:t>Для</a:t>
            </a:r>
            <a:r>
              <a:rPr sz="1200" spc="6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них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30555" y="5446268"/>
            <a:ext cx="32861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94410" algn="l"/>
                <a:tab pos="1605280" algn="l"/>
                <a:tab pos="2541905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характерны	</a:t>
            </a:r>
            <a:r>
              <a:rPr sz="1200" spc="-25" dirty="0">
                <a:latin typeface="Microsoft Sans Serif"/>
                <a:cs typeface="Microsoft Sans Serif"/>
              </a:rPr>
              <a:t>жажда	</a:t>
            </a:r>
            <a:r>
              <a:rPr sz="1200" spc="-10" dirty="0">
                <a:latin typeface="Microsoft Sans Serif"/>
                <a:cs typeface="Microsoft Sans Serif"/>
              </a:rPr>
              <a:t>признания,	стремятся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30555" y="5621528"/>
            <a:ext cx="328485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быть</a:t>
            </a:r>
            <a:r>
              <a:rPr sz="1200" spc="6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  </a:t>
            </a:r>
            <a:r>
              <a:rPr sz="1200" spc="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центре</a:t>
            </a:r>
            <a:r>
              <a:rPr sz="1200" spc="64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внимания,</a:t>
            </a:r>
            <a:r>
              <a:rPr sz="1200" spc="66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играть</a:t>
            </a:r>
            <a:r>
              <a:rPr sz="1200" spc="66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первую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30555" y="5797042"/>
            <a:ext cx="32835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68020" algn="l"/>
                <a:tab pos="1248410" algn="l"/>
                <a:tab pos="1855470" algn="l"/>
                <a:tab pos="2949575" algn="l"/>
              </a:tabLst>
            </a:pPr>
            <a:r>
              <a:rPr sz="1200" spc="95" dirty="0">
                <a:latin typeface="Microsoft Sans Serif"/>
                <a:cs typeface="Microsoft Sans Serif"/>
              </a:rPr>
              <a:t>ро</a:t>
            </a:r>
            <a:r>
              <a:rPr sz="1200" spc="105" dirty="0">
                <a:latin typeface="Microsoft Sans Serif"/>
                <a:cs typeface="Microsoft Sans Serif"/>
              </a:rPr>
              <a:t>л</a:t>
            </a:r>
            <a:r>
              <a:rPr sz="1200" spc="85" dirty="0">
                <a:latin typeface="Microsoft Sans Serif"/>
                <a:cs typeface="Microsoft Sans Serif"/>
              </a:rPr>
              <a:t>ь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100" dirty="0">
                <a:latin typeface="Microsoft Sans Serif"/>
                <a:cs typeface="Microsoft Sans Serif"/>
              </a:rPr>
              <a:t>э</a:t>
            </a:r>
            <a:r>
              <a:rPr sz="1200" spc="95" dirty="0">
                <a:latin typeface="Microsoft Sans Serif"/>
                <a:cs typeface="Microsoft Sans Serif"/>
              </a:rPr>
              <a:t>то</a:t>
            </a:r>
            <a:r>
              <a:rPr sz="1200" spc="-5" dirty="0">
                <a:latin typeface="Microsoft Sans Serif"/>
                <a:cs typeface="Microsoft Sans Serif"/>
              </a:rPr>
              <a:t>й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85" dirty="0">
                <a:latin typeface="Microsoft Sans Serif"/>
                <a:cs typeface="Microsoft Sans Serif"/>
              </a:rPr>
              <a:t>ц</a:t>
            </a:r>
            <a:r>
              <a:rPr sz="1200" spc="95" dirty="0">
                <a:latin typeface="Microsoft Sans Serif"/>
                <a:cs typeface="Microsoft Sans Serif"/>
              </a:rPr>
              <a:t>е</a:t>
            </a:r>
            <a:r>
              <a:rPr sz="1200" spc="90" dirty="0">
                <a:latin typeface="Microsoft Sans Serif"/>
                <a:cs typeface="Microsoft Sans Serif"/>
              </a:rPr>
              <a:t>л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70" dirty="0">
                <a:latin typeface="Microsoft Sans Serif"/>
                <a:cs typeface="Microsoft Sans Serif"/>
              </a:rPr>
              <a:t>п</a:t>
            </a:r>
            <a:r>
              <a:rPr sz="1200" spc="95" dirty="0">
                <a:latin typeface="Microsoft Sans Serif"/>
                <a:cs typeface="Microsoft Sans Serif"/>
              </a:rPr>
              <a:t>о</a:t>
            </a:r>
            <a:r>
              <a:rPr sz="1200" spc="90" dirty="0">
                <a:latin typeface="Microsoft Sans Serif"/>
                <a:cs typeface="Microsoft Sans Serif"/>
              </a:rPr>
              <a:t>д</a:t>
            </a:r>
            <a:r>
              <a:rPr sz="1200" spc="75" dirty="0">
                <a:latin typeface="Microsoft Sans Serif"/>
                <a:cs typeface="Microsoft Sans Serif"/>
              </a:rPr>
              <a:t>ч</a:t>
            </a:r>
            <a:r>
              <a:rPr sz="1200" spc="90" dirty="0">
                <a:latin typeface="Microsoft Sans Serif"/>
                <a:cs typeface="Microsoft Sans Serif"/>
              </a:rPr>
              <a:t>и</a:t>
            </a:r>
            <a:r>
              <a:rPr sz="1200" spc="85" dirty="0">
                <a:latin typeface="Microsoft Sans Serif"/>
                <a:cs typeface="Microsoft Sans Serif"/>
              </a:rPr>
              <a:t>ня</a:t>
            </a:r>
            <a:r>
              <a:rPr sz="1200" spc="95" dirty="0">
                <a:latin typeface="Microsoft Sans Serif"/>
                <a:cs typeface="Microsoft Sans Serif"/>
              </a:rPr>
              <a:t>ю</a:t>
            </a:r>
            <a:r>
              <a:rPr sz="1200" dirty="0">
                <a:latin typeface="Microsoft Sans Serif"/>
                <a:cs typeface="Microsoft Sans Serif"/>
              </a:rPr>
              <a:t>т	</a:t>
            </a:r>
            <a:r>
              <a:rPr sz="1200" spc="90" dirty="0">
                <a:latin typeface="Microsoft Sans Serif"/>
                <a:cs typeface="Microsoft Sans Serif"/>
              </a:rPr>
              <a:t>вс</a:t>
            </a:r>
            <a:r>
              <a:rPr sz="1200" spc="9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130555" y="6147613"/>
            <a:ext cx="1942464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0" dirty="0">
                <a:latin typeface="Microsoft Sans Serif"/>
                <a:cs typeface="Microsoft Sans Serif"/>
              </a:rPr>
              <a:t>экстравагантен,</a:t>
            </a:r>
            <a:r>
              <a:rPr sz="1200" spc="-3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экзотичен.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339343" y="6322872"/>
            <a:ext cx="307657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60680" algn="l"/>
              </a:tabLst>
            </a:pPr>
            <a:r>
              <a:rPr sz="1200" dirty="0">
                <a:latin typeface="Microsoft Sans Serif"/>
                <a:cs typeface="Microsoft Sans Serif"/>
              </a:rPr>
              <a:t>5.	Шизоиды</a:t>
            </a:r>
            <a:r>
              <a:rPr sz="1200" spc="5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(аутисты).</a:t>
            </a:r>
            <a:r>
              <a:rPr sz="1200" spc="55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Они</a:t>
            </a:r>
            <a:r>
              <a:rPr sz="1200" spc="540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замкнуты,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30555" y="6498132"/>
            <a:ext cx="32835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981710" algn="l"/>
                <a:tab pos="2214245" algn="l"/>
              </a:tabLst>
            </a:pPr>
            <a:r>
              <a:rPr sz="1200" spc="80" dirty="0">
                <a:latin typeface="Microsoft Sans Serif"/>
                <a:cs typeface="Microsoft Sans Serif"/>
              </a:rPr>
              <a:t>холодны,	</a:t>
            </a:r>
            <a:r>
              <a:rPr sz="1200" spc="75" dirty="0">
                <a:latin typeface="Microsoft Sans Serif"/>
                <a:cs typeface="Microsoft Sans Serif"/>
              </a:rPr>
              <a:t>отгорожены;	</a:t>
            </a:r>
            <a:r>
              <a:rPr sz="1200" spc="80" dirty="0">
                <a:latin typeface="Microsoft Sans Serif"/>
                <a:cs typeface="Microsoft Sans Serif"/>
              </a:rPr>
              <a:t>отвлеченные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130555" y="6673392"/>
            <a:ext cx="32861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icrosoft Sans Serif"/>
                <a:cs typeface="Microsoft Sans Serif"/>
              </a:rPr>
              <a:t>интересы</a:t>
            </a:r>
            <a:r>
              <a:rPr sz="1200" spc="1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доминируют</a:t>
            </a:r>
            <a:r>
              <a:rPr sz="1200" spc="1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над</a:t>
            </a:r>
            <a:r>
              <a:rPr sz="1200" spc="10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чувствами.</a:t>
            </a:r>
            <a:r>
              <a:rPr sz="1200" spc="10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Очень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130555" y="6848957"/>
            <a:ext cx="32873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68400" algn="l"/>
                <a:tab pos="1390650" algn="l"/>
                <a:tab pos="2261870" algn="l"/>
              </a:tabLst>
            </a:pPr>
            <a:r>
              <a:rPr sz="1200" spc="-30" dirty="0">
                <a:latin typeface="Microsoft Sans Serif"/>
                <a:cs typeface="Microsoft Sans Serif"/>
              </a:rPr>
              <a:t>из</a:t>
            </a:r>
            <a:r>
              <a:rPr sz="1200" spc="-10" dirty="0">
                <a:latin typeface="Microsoft Sans Serif"/>
                <a:cs typeface="Microsoft Sans Serif"/>
              </a:rPr>
              <a:t>б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рат</a:t>
            </a:r>
            <a:r>
              <a:rPr sz="1200" spc="5" dirty="0">
                <a:latin typeface="Microsoft Sans Serif"/>
                <a:cs typeface="Microsoft Sans Serif"/>
              </a:rPr>
              <a:t>е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r>
              <a:rPr sz="1200" spc="-10" dirty="0">
                <a:latin typeface="Microsoft Sans Serif"/>
                <a:cs typeface="Microsoft Sans Serif"/>
              </a:rPr>
              <a:t>н</a:t>
            </a:r>
            <a:r>
              <a:rPr sz="1200" dirty="0">
                <a:latin typeface="Microsoft Sans Serif"/>
                <a:cs typeface="Microsoft Sans Serif"/>
              </a:rPr>
              <a:t>ы	в	</a:t>
            </a: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45" dirty="0">
                <a:latin typeface="Microsoft Sans Serif"/>
                <a:cs typeface="Microsoft Sans Serif"/>
              </a:rPr>
              <a:t>о</a:t>
            </a:r>
            <a:r>
              <a:rPr sz="1200" spc="-10" dirty="0">
                <a:latin typeface="Microsoft Sans Serif"/>
                <a:cs typeface="Microsoft Sans Serif"/>
              </a:rPr>
              <a:t>нт</a:t>
            </a:r>
            <a:r>
              <a:rPr sz="1200" spc="-5" dirty="0">
                <a:latin typeface="Microsoft Sans Serif"/>
                <a:cs typeface="Microsoft Sans Serif"/>
              </a:rPr>
              <a:t>а</a:t>
            </a:r>
            <a:r>
              <a:rPr sz="1200" spc="-40" dirty="0">
                <a:latin typeface="Microsoft Sans Serif"/>
                <a:cs typeface="Microsoft Sans Serif"/>
              </a:rPr>
              <a:t>кт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5" dirty="0">
                <a:latin typeface="Microsoft Sans Serif"/>
                <a:cs typeface="Microsoft Sans Serif"/>
              </a:rPr>
              <a:t>х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-10" dirty="0">
                <a:latin typeface="Microsoft Sans Serif"/>
                <a:cs typeface="Microsoft Sans Serif"/>
              </a:rPr>
              <a:t>пр</a:t>
            </a:r>
            <a:r>
              <a:rPr sz="1200" spc="-5" dirty="0">
                <a:latin typeface="Microsoft Sans Serif"/>
                <a:cs typeface="Microsoft Sans Serif"/>
              </a:rPr>
              <a:t>ед</a:t>
            </a:r>
            <a:r>
              <a:rPr sz="1200" spc="-10" dirty="0">
                <a:latin typeface="Microsoft Sans Serif"/>
                <a:cs typeface="Microsoft Sans Serif"/>
              </a:rPr>
              <a:t>почита</a:t>
            </a:r>
            <a:r>
              <a:rPr sz="1200" dirty="0">
                <a:latin typeface="Microsoft Sans Serif"/>
                <a:cs typeface="Microsoft Sans Serif"/>
              </a:rPr>
              <a:t>ют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130555" y="7199477"/>
            <a:ext cx="32867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icrosoft Sans Serif"/>
                <a:cs typeface="Microsoft Sans Serif"/>
              </a:rPr>
              <a:t>философствовать,</a:t>
            </a:r>
            <a:r>
              <a:rPr sz="1200" spc="5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слабо</a:t>
            </a:r>
            <a:r>
              <a:rPr sz="1200" spc="5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ориентируются</a:t>
            </a:r>
            <a:r>
              <a:rPr sz="1200" spc="55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889375" y="362204"/>
            <a:ext cx="2912745" cy="55943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algn="ctr">
              <a:lnSpc>
                <a:spcPct val="95900"/>
              </a:lnSpc>
              <a:spcBef>
                <a:spcPts val="160"/>
              </a:spcBef>
            </a:pPr>
            <a:r>
              <a:rPr sz="1200" b="1" spc="-5" dirty="0">
                <a:latin typeface="Arial"/>
                <a:cs typeface="Arial"/>
              </a:rPr>
              <a:t>ОБСТОЯТЕЛЬСТВА, ОКАЗЫВАЮЩИЕ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ВОЗДЕЙСТВИЕ </a:t>
            </a:r>
            <a:r>
              <a:rPr sz="1200" b="1" spc="5" dirty="0">
                <a:latin typeface="Arial"/>
                <a:cs typeface="Arial"/>
              </a:rPr>
              <a:t>НА </a:t>
            </a:r>
            <a:r>
              <a:rPr sz="1200" b="1" spc="-5" dirty="0">
                <a:latin typeface="Arial"/>
                <a:cs typeface="Arial"/>
              </a:rPr>
              <a:t>ПРИОБЩЕНИЕ </a:t>
            </a:r>
            <a:r>
              <a:rPr sz="1200" b="1" dirty="0">
                <a:latin typeface="Arial"/>
                <a:cs typeface="Arial"/>
              </a:rPr>
              <a:t>К 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НАРКОТИКАМ:</a:t>
            </a:r>
            <a:endParaRPr sz="1200">
              <a:latin typeface="Arial"/>
              <a:cs typeface="Aria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3896995" y="888238"/>
            <a:ext cx="314261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120" indent="-59055">
              <a:lnSpc>
                <a:spcPct val="100000"/>
              </a:lnSpc>
              <a:spcBef>
                <a:spcPts val="100"/>
              </a:spcBef>
              <a:buSzPct val="75000"/>
              <a:buFont typeface="Symbol"/>
              <a:buChar char=""/>
              <a:tabLst>
                <a:tab pos="71755" algn="l"/>
                <a:tab pos="1313815" algn="l"/>
                <a:tab pos="2159000" algn="l"/>
              </a:tabLst>
            </a:pP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у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у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	с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35" dirty="0">
                <a:latin typeface="Microsoft Sans Serif"/>
                <a:cs typeface="Microsoft Sans Serif"/>
              </a:rPr>
              <a:t>м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r>
              <a:rPr sz="1200" spc="-5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	(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х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4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3648583" y="1063498"/>
            <a:ext cx="3393440" cy="90995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spc="-10" dirty="0">
                <a:latin typeface="Microsoft Sans Serif"/>
                <a:cs typeface="Microsoft Sans Serif"/>
              </a:rPr>
              <a:t>взаимоотношений,</a:t>
            </a:r>
            <a:r>
              <a:rPr sz="1200" spc="8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воздействие</a:t>
            </a:r>
            <a:r>
              <a:rPr sz="1200" spc="9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на</a:t>
            </a:r>
            <a:r>
              <a:rPr sz="1200" spc="8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подростка),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психофизические</a:t>
            </a:r>
            <a:endParaRPr sz="1200">
              <a:latin typeface="Microsoft Sans Serif"/>
              <a:cs typeface="Microsoft Sans Serif"/>
            </a:endParaRPr>
          </a:p>
          <a:p>
            <a:pPr marL="12700" marR="6985" indent="248285">
              <a:lnSpc>
                <a:spcPts val="1380"/>
              </a:lnSpc>
              <a:buSzPct val="75000"/>
              <a:buFont typeface="Symbol"/>
              <a:buChar char=""/>
              <a:tabLst>
                <a:tab pos="320040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особенности</a:t>
            </a:r>
            <a:r>
              <a:rPr sz="1200" spc="8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подростка</a:t>
            </a:r>
            <a:r>
              <a:rPr sz="1200" spc="9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(в</a:t>
            </a:r>
            <a:r>
              <a:rPr sz="1200" spc="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отношениях</a:t>
            </a:r>
            <a:r>
              <a:rPr sz="1200" spc="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семьей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окружающими);</a:t>
            </a:r>
            <a:endParaRPr sz="1200">
              <a:latin typeface="Microsoft Sans Serif"/>
              <a:cs typeface="Microsoft Sans Serif"/>
            </a:endParaRPr>
          </a:p>
          <a:p>
            <a:pPr marL="319405" indent="-59055">
              <a:lnSpc>
                <a:spcPts val="1345"/>
              </a:lnSpc>
              <a:buSzPct val="75000"/>
              <a:buFont typeface="Symbol"/>
              <a:buChar char=""/>
              <a:tabLst>
                <a:tab pos="320040" algn="l"/>
                <a:tab pos="1366520" algn="l"/>
                <a:tab pos="2229485" algn="l"/>
                <a:tab pos="3098165" algn="l"/>
              </a:tabLst>
            </a:pPr>
            <a:r>
              <a:rPr sz="1200" dirty="0">
                <a:latin typeface="Microsoft Sans Serif"/>
                <a:cs typeface="Microsoft Sans Serif"/>
              </a:rPr>
              <a:t>осо</a:t>
            </a:r>
            <a:r>
              <a:rPr sz="1200" spc="-10" dirty="0">
                <a:latin typeface="Microsoft Sans Serif"/>
                <a:cs typeface="Microsoft Sans Serif"/>
              </a:rPr>
              <a:t>б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0" dirty="0">
                <a:latin typeface="Microsoft Sans Serif"/>
                <a:cs typeface="Microsoft Sans Serif"/>
              </a:rPr>
              <a:t>н</a:t>
            </a:r>
            <a:r>
              <a:rPr sz="1200" spc="-15" dirty="0">
                <a:latin typeface="Microsoft Sans Serif"/>
                <a:cs typeface="Microsoft Sans Serif"/>
              </a:rPr>
              <a:t>н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сти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5" dirty="0">
                <a:latin typeface="Microsoft Sans Serif"/>
                <a:cs typeface="Microsoft Sans Serif"/>
              </a:rPr>
              <a:t>х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0" dirty="0">
                <a:latin typeface="Microsoft Sans Serif"/>
                <a:cs typeface="Microsoft Sans Serif"/>
              </a:rPr>
              <a:t>р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50" dirty="0">
                <a:latin typeface="Microsoft Sans Serif"/>
                <a:cs typeface="Microsoft Sans Serif"/>
              </a:rPr>
              <a:t>т</a:t>
            </a:r>
            <a:r>
              <a:rPr sz="1200" dirty="0">
                <a:latin typeface="Microsoft Sans Serif"/>
                <a:cs typeface="Microsoft Sans Serif"/>
              </a:rPr>
              <a:t>ера	</a:t>
            </a:r>
            <a:r>
              <a:rPr sz="1200" spc="-5" dirty="0">
                <a:latin typeface="Microsoft Sans Serif"/>
                <a:cs typeface="Microsoft Sans Serif"/>
              </a:rPr>
              <a:t>подр</a:t>
            </a:r>
            <a:r>
              <a:rPr sz="1200" dirty="0">
                <a:latin typeface="Microsoft Sans Serif"/>
                <a:cs typeface="Microsoft Sans Serif"/>
              </a:rPr>
              <a:t>ос</a:t>
            </a:r>
            <a:r>
              <a:rPr sz="1200" spc="-10" dirty="0">
                <a:latin typeface="Microsoft Sans Serif"/>
                <a:cs typeface="Microsoft Sans Serif"/>
              </a:rPr>
              <a:t>т</a:t>
            </a:r>
            <a:r>
              <a:rPr sz="1200" spc="-40" dirty="0">
                <a:latin typeface="Microsoft Sans Serif"/>
                <a:cs typeface="Microsoft Sans Serif"/>
              </a:rPr>
              <a:t>ка</a:t>
            </a:r>
            <a:r>
              <a:rPr sz="1200" dirty="0">
                <a:latin typeface="Microsoft Sans Serif"/>
                <a:cs typeface="Microsoft Sans Serif"/>
              </a:rPr>
              <a:t>	(э</a:t>
            </a:r>
            <a:r>
              <a:rPr sz="1200" spc="-15" dirty="0">
                <a:latin typeface="Microsoft Sans Serif"/>
                <a:cs typeface="Microsoft Sans Serif"/>
              </a:rPr>
              <a:t>т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3648583" y="1940179"/>
            <a:ext cx="339344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spc="-15" dirty="0">
                <a:latin typeface="Microsoft Sans Serif"/>
                <a:cs typeface="Microsoft Sans Serif"/>
              </a:rPr>
              <a:t>факторы,</a:t>
            </a:r>
            <a:r>
              <a:rPr sz="1200" spc="2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осложняющие</a:t>
            </a:r>
            <a:r>
              <a:rPr sz="1200" spc="2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или</a:t>
            </a:r>
            <a:r>
              <a:rPr sz="1200" spc="204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выправляющие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особенности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формирующейся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личности).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3832986" y="2465959"/>
            <a:ext cx="30937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МОТИВЫ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ОБРАЩЕНИЯ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К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НАРКОТИКАМ: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3857371" y="2816733"/>
            <a:ext cx="3187065" cy="383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120" indent="-59055">
              <a:lnSpc>
                <a:spcPts val="1410"/>
              </a:lnSpc>
              <a:spcBef>
                <a:spcPts val="100"/>
              </a:spcBef>
              <a:buSzPct val="75000"/>
              <a:buFont typeface="Symbol"/>
              <a:buChar char=""/>
              <a:tabLst>
                <a:tab pos="71755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удовлетворение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любопытства;</a:t>
            </a:r>
            <a:endParaRPr sz="1200">
              <a:latin typeface="Microsoft Sans Serif"/>
              <a:cs typeface="Microsoft Sans Serif"/>
            </a:endParaRPr>
          </a:p>
          <a:p>
            <a:pPr marL="71120" indent="-59055">
              <a:lnSpc>
                <a:spcPts val="1410"/>
              </a:lnSpc>
              <a:buSzPct val="75000"/>
              <a:buFont typeface="Symbol"/>
              <a:buChar char=""/>
              <a:tabLst>
                <a:tab pos="71755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подражание,</a:t>
            </a:r>
            <a:r>
              <a:rPr sz="1200" spc="55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желание</a:t>
            </a:r>
            <a:r>
              <a:rPr sz="1200" spc="5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быть</a:t>
            </a:r>
            <a:r>
              <a:rPr sz="1200" spc="55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принятым</a:t>
            </a:r>
            <a:r>
              <a:rPr sz="1200" spc="5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3648583" y="3167253"/>
            <a:ext cx="33909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39900" algn="l"/>
                <a:tab pos="2680970" algn="l"/>
              </a:tabLst>
            </a:pP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п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15" dirty="0">
                <a:latin typeface="Microsoft Sans Serif"/>
                <a:cs typeface="Microsoft Sans Serif"/>
              </a:rPr>
              <a:t>л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й	</a:t>
            </a:r>
            <a:r>
              <a:rPr sz="1200" spc="-25" dirty="0">
                <a:latin typeface="Microsoft Sans Serif"/>
                <a:cs typeface="Microsoft Sans Serif"/>
              </a:rPr>
              <a:t>г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у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п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п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	</a:t>
            </a:r>
            <a:r>
              <a:rPr sz="1200" spc="15" dirty="0">
                <a:latin typeface="Microsoft Sans Serif"/>
                <a:cs typeface="Microsoft Sans Serif"/>
              </a:rPr>
              <a:t>л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spc="5" dirty="0">
                <a:latin typeface="Microsoft Sans Serif"/>
                <a:cs typeface="Microsoft Sans Serif"/>
              </a:rPr>
              <a:t>ю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4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й</a:t>
            </a:r>
            <a:r>
              <a:rPr sz="1200" spc="-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;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3691254" y="3342513"/>
            <a:ext cx="235648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«взрослость»,</a:t>
            </a:r>
            <a:r>
              <a:rPr sz="1200" spc="-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«независимость»,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3648583" y="3517773"/>
            <a:ext cx="3392804" cy="38417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indent="208279">
              <a:lnSpc>
                <a:spcPts val="1380"/>
              </a:lnSpc>
              <a:spcBef>
                <a:spcPts val="195"/>
              </a:spcBef>
              <a:buSzPct val="75000"/>
              <a:buFont typeface="Symbol"/>
              <a:buChar char=""/>
              <a:tabLst>
                <a:tab pos="280670" algn="l"/>
                <a:tab pos="1208405" algn="l"/>
                <a:tab pos="2000885" algn="l"/>
                <a:tab pos="2752090" algn="l"/>
              </a:tabLst>
            </a:pPr>
            <a:r>
              <a:rPr sz="1200" dirty="0">
                <a:latin typeface="Microsoft Sans Serif"/>
                <a:cs typeface="Microsoft Sans Serif"/>
              </a:rPr>
              <a:t>следова</a:t>
            </a:r>
            <a:r>
              <a:rPr sz="1200" spc="-5" dirty="0">
                <a:latin typeface="Microsoft Sans Serif"/>
                <a:cs typeface="Microsoft Sans Serif"/>
              </a:rPr>
              <a:t>ть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5" dirty="0">
                <a:latin typeface="Microsoft Sans Serif"/>
                <a:cs typeface="Microsoft Sans Serif"/>
              </a:rPr>
              <a:t>при</a:t>
            </a:r>
            <a:r>
              <a:rPr sz="1200" spc="-10" dirty="0">
                <a:latin typeface="Microsoft Sans Serif"/>
                <a:cs typeface="Microsoft Sans Serif"/>
              </a:rPr>
              <a:t>ме</a:t>
            </a:r>
            <a:r>
              <a:rPr sz="1200" dirty="0">
                <a:latin typeface="Microsoft Sans Serif"/>
                <a:cs typeface="Microsoft Sans Serif"/>
              </a:rPr>
              <a:t>ру	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dirty="0">
                <a:latin typeface="Microsoft Sans Serif"/>
                <a:cs typeface="Microsoft Sans Serif"/>
              </a:rPr>
              <a:t>иде</a:t>
            </a:r>
            <a:r>
              <a:rPr sz="1200" spc="5" dirty="0">
                <a:latin typeface="Microsoft Sans Serif"/>
                <a:cs typeface="Microsoft Sans Serif"/>
              </a:rPr>
              <a:t>р</a:t>
            </a:r>
            <a:r>
              <a:rPr sz="1200" dirty="0">
                <a:latin typeface="Microsoft Sans Serif"/>
                <a:cs typeface="Microsoft Sans Serif"/>
              </a:rPr>
              <a:t>а,	</a:t>
            </a:r>
            <a:r>
              <a:rPr sz="1200" spc="-5" dirty="0">
                <a:latin typeface="Microsoft Sans Serif"/>
                <a:cs typeface="Microsoft Sans Serif"/>
              </a:rPr>
              <a:t>д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35" dirty="0">
                <a:latin typeface="Microsoft Sans Serif"/>
                <a:cs typeface="Microsoft Sans Serif"/>
              </a:rPr>
              <a:t>а</a:t>
            </a:r>
            <a:r>
              <a:rPr sz="1200" spc="-65" dirty="0">
                <a:latin typeface="Microsoft Sans Serif"/>
                <a:cs typeface="Microsoft Sans Serif"/>
              </a:rPr>
              <a:t>з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0" dirty="0">
                <a:latin typeface="Microsoft Sans Serif"/>
                <a:cs typeface="Microsoft Sans Serif"/>
              </a:rPr>
              <a:t>т</a:t>
            </a:r>
            <a:r>
              <a:rPr sz="1200" spc="-5" dirty="0">
                <a:latin typeface="Microsoft Sans Serif"/>
                <a:cs typeface="Microsoft Sans Serif"/>
              </a:rPr>
              <a:t>ь  </a:t>
            </a:r>
            <a:r>
              <a:rPr sz="1200" spc="-15" dirty="0">
                <a:latin typeface="Microsoft Sans Serif"/>
                <a:cs typeface="Microsoft Sans Serif"/>
              </a:rPr>
              <a:t>другим.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3974719" y="4043934"/>
            <a:ext cx="27387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СТАДИИ</a:t>
            </a:r>
            <a:r>
              <a:rPr sz="1200" b="1" spc="-4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РАЗВИТИЯ</a:t>
            </a:r>
            <a:r>
              <a:rPr sz="1200" b="1" spc="-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НАРКОМАНИИ: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3857371" y="4394454"/>
            <a:ext cx="31845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120" indent="-59055">
              <a:lnSpc>
                <a:spcPct val="100000"/>
              </a:lnSpc>
              <a:spcBef>
                <a:spcPts val="100"/>
              </a:spcBef>
              <a:buSzPct val="75000"/>
              <a:buFont typeface="Symbol"/>
              <a:buChar char=""/>
              <a:tabLst>
                <a:tab pos="71755" algn="l"/>
              </a:tabLst>
            </a:pPr>
            <a:r>
              <a:rPr sz="1200" b="1" spc="-5" dirty="0">
                <a:latin typeface="Arial"/>
                <a:cs typeface="Arial"/>
              </a:rPr>
              <a:t>Начальный</a:t>
            </a:r>
            <a:r>
              <a:rPr sz="1200" b="1" spc="40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период</a:t>
            </a:r>
            <a:r>
              <a:rPr sz="1200" b="1" spc="425" dirty="0">
                <a:latin typeface="Arial"/>
                <a:cs typeface="Arial"/>
              </a:rPr>
              <a:t> </a:t>
            </a:r>
            <a:r>
              <a:rPr sz="1200" spc="315" dirty="0">
                <a:latin typeface="Microsoft Sans Serif"/>
                <a:cs typeface="Microsoft Sans Serif"/>
              </a:rPr>
              <a:t>–</a:t>
            </a:r>
            <a:r>
              <a:rPr sz="1200" spc="28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носит</a:t>
            </a:r>
            <a:r>
              <a:rPr sz="1200" spc="28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навязчивый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130555" y="4569714"/>
            <a:ext cx="69088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12165" algn="l"/>
                <a:tab pos="1474470" algn="l"/>
                <a:tab pos="2086610" algn="l"/>
                <a:tab pos="2623185" algn="l"/>
                <a:tab pos="3530600" algn="l"/>
                <a:tab pos="4601845" algn="l"/>
                <a:tab pos="582676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внешн</a:t>
            </a:r>
            <a:r>
              <a:rPr sz="1200" spc="-20" dirty="0">
                <a:latin typeface="Microsoft Sans Serif"/>
                <a:cs typeface="Microsoft Sans Serif"/>
              </a:rPr>
              <a:t>им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20" dirty="0">
                <a:latin typeface="Microsoft Sans Serif"/>
                <a:cs typeface="Microsoft Sans Serif"/>
              </a:rPr>
              <a:t>ми</a:t>
            </a:r>
            <a:r>
              <a:rPr sz="1200" dirty="0">
                <a:latin typeface="Microsoft Sans Serif"/>
                <a:cs typeface="Microsoft Sans Serif"/>
              </a:rPr>
              <a:t>ро</a:t>
            </a:r>
            <a:r>
              <a:rPr sz="1200" spc="-20" dirty="0">
                <a:latin typeface="Microsoft Sans Serif"/>
                <a:cs typeface="Microsoft Sans Serif"/>
              </a:rPr>
              <a:t>м,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20" dirty="0">
                <a:latin typeface="Microsoft Sans Serif"/>
                <a:cs typeface="Microsoft Sans Serif"/>
              </a:rPr>
              <a:t>им</a:t>
            </a:r>
            <a:r>
              <a:rPr sz="1200" spc="-10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ют	</a:t>
            </a:r>
            <a:r>
              <a:rPr sz="1200" spc="-15" dirty="0">
                <a:latin typeface="Microsoft Sans Serif"/>
                <a:cs typeface="Microsoft Sans Serif"/>
              </a:rPr>
              <a:t>у</a:t>
            </a:r>
            <a:r>
              <a:rPr sz="1200" spc="-70" dirty="0">
                <a:latin typeface="Microsoft Sans Serif"/>
                <a:cs typeface="Microsoft Sans Serif"/>
              </a:rPr>
              <a:t>з</a:t>
            </a:r>
            <a:r>
              <a:rPr sz="1200" spc="-65" dirty="0">
                <a:latin typeface="Microsoft Sans Serif"/>
                <a:cs typeface="Microsoft Sans Serif"/>
              </a:rPr>
              <a:t>к</a:t>
            </a:r>
            <a:r>
              <a:rPr sz="1200" spc="-5" dirty="0">
                <a:latin typeface="Microsoft Sans Serif"/>
                <a:cs typeface="Microsoft Sans Serif"/>
              </a:rPr>
              <a:t>ий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35" dirty="0">
                <a:latin typeface="Microsoft Sans Serif"/>
                <a:cs typeface="Microsoft Sans Serif"/>
              </a:rPr>
              <a:t>р</a:t>
            </a:r>
            <a:r>
              <a:rPr sz="1200" spc="-15" dirty="0">
                <a:latin typeface="Microsoft Sans Serif"/>
                <a:cs typeface="Microsoft Sans Serif"/>
              </a:rPr>
              <a:t>у</a:t>
            </a:r>
            <a:r>
              <a:rPr sz="1200" spc="-35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30" dirty="0">
                <a:latin typeface="Microsoft Sans Serif"/>
                <a:cs typeface="Microsoft Sans Serif"/>
              </a:rPr>
              <a:t>з</a:t>
            </a:r>
            <a:r>
              <a:rPr sz="1200" spc="-25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р,	</a:t>
            </a:r>
            <a:r>
              <a:rPr sz="1200" spc="140" dirty="0">
                <a:latin typeface="Microsoft Sans Serif"/>
                <a:cs typeface="Microsoft Sans Serif"/>
              </a:rPr>
              <a:t>х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spc="145" dirty="0">
                <a:latin typeface="Microsoft Sans Serif"/>
                <a:cs typeface="Microsoft Sans Serif"/>
              </a:rPr>
              <a:t>ра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145" dirty="0">
                <a:latin typeface="Microsoft Sans Serif"/>
                <a:cs typeface="Microsoft Sans Serif"/>
              </a:rPr>
              <a:t>тер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120" dirty="0">
                <a:latin typeface="Microsoft Sans Serif"/>
                <a:cs typeface="Microsoft Sans Serif"/>
              </a:rPr>
              <a:t>п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spc="135" dirty="0">
                <a:latin typeface="Microsoft Sans Serif"/>
                <a:cs typeface="Microsoft Sans Serif"/>
              </a:rPr>
              <a:t>я</a:t>
            </a:r>
            <a:r>
              <a:rPr sz="1200" spc="140" dirty="0">
                <a:latin typeface="Microsoft Sans Serif"/>
                <a:cs typeface="Microsoft Sans Serif"/>
              </a:rPr>
              <a:t>в</a:t>
            </a:r>
            <a:r>
              <a:rPr sz="1200" spc="165" dirty="0">
                <a:latin typeface="Microsoft Sans Serif"/>
                <a:cs typeface="Microsoft Sans Serif"/>
              </a:rPr>
              <a:t>л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spc="14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140" dirty="0">
                <a:latin typeface="Microsoft Sans Serif"/>
                <a:cs typeface="Microsoft Sans Serif"/>
              </a:rPr>
              <a:t>с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120" dirty="0">
                <a:latin typeface="Microsoft Sans Serif"/>
                <a:cs typeface="Microsoft Sans Serif"/>
              </a:rPr>
              <a:t>п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140" dirty="0">
                <a:latin typeface="Microsoft Sans Serif"/>
                <a:cs typeface="Microsoft Sans Serif"/>
              </a:rPr>
              <a:t>х</a:t>
            </a:r>
            <a:r>
              <a:rPr sz="1200" spc="135" dirty="0">
                <a:latin typeface="Microsoft Sans Serif"/>
                <a:cs typeface="Microsoft Sans Serif"/>
              </a:rPr>
              <a:t>и</a:t>
            </a:r>
            <a:r>
              <a:rPr sz="1200" spc="125" dirty="0">
                <a:latin typeface="Microsoft Sans Serif"/>
                <a:cs typeface="Microsoft Sans Serif"/>
              </a:rPr>
              <a:t>ч</a:t>
            </a:r>
            <a:r>
              <a:rPr sz="1200" spc="14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70" dirty="0">
                <a:latin typeface="Microsoft Sans Serif"/>
                <a:cs typeface="Microsoft Sans Serif"/>
              </a:rPr>
              <a:t>к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3648583" y="4745228"/>
            <a:ext cx="3394075" cy="558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algn="just">
              <a:lnSpc>
                <a:spcPts val="1380"/>
              </a:lnSpc>
              <a:spcBef>
                <a:spcPts val="195"/>
              </a:spcBef>
            </a:pPr>
            <a:r>
              <a:rPr sz="1200" spc="-10" dirty="0">
                <a:latin typeface="Microsoft Sans Serif"/>
                <a:cs typeface="Microsoft Sans Serif"/>
              </a:rPr>
              <a:t>зависимость, </a:t>
            </a:r>
            <a:r>
              <a:rPr sz="1200" spc="-5" dirty="0">
                <a:latin typeface="Microsoft Sans Serif"/>
                <a:cs typeface="Microsoft Sans Serif"/>
              </a:rPr>
              <a:t>растет устойчивость </a:t>
            </a:r>
            <a:r>
              <a:rPr sz="1200" spc="-20" dirty="0">
                <a:latin typeface="Microsoft Sans Serif"/>
                <a:cs typeface="Microsoft Sans Serif"/>
              </a:rPr>
              <a:t>организма </a:t>
            </a:r>
            <a:r>
              <a:rPr sz="1200" spc="-75" dirty="0">
                <a:latin typeface="Microsoft Sans Serif"/>
                <a:cs typeface="Microsoft Sans Serif"/>
              </a:rPr>
              <a:t>к </a:t>
            </a:r>
            <a:r>
              <a:rPr sz="1200" spc="-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действию </a:t>
            </a:r>
            <a:r>
              <a:rPr sz="1200" spc="-20" dirty="0">
                <a:latin typeface="Microsoft Sans Serif"/>
                <a:cs typeface="Microsoft Sans Serif"/>
              </a:rPr>
              <a:t>наркотиков,</a:t>
            </a:r>
            <a:r>
              <a:rPr sz="1200" spc="27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может</a:t>
            </a:r>
            <a:r>
              <a:rPr sz="1200" spc="28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принимать </a:t>
            </a:r>
            <a:r>
              <a:rPr sz="1200" spc="-20" dirty="0">
                <a:latin typeface="Microsoft Sans Serif"/>
                <a:cs typeface="Microsoft Sans Serif"/>
              </a:rPr>
              <a:t>дозы </a:t>
            </a:r>
            <a:r>
              <a:rPr sz="1200" spc="-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чувствует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себя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комфортно.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3857371" y="5271008"/>
            <a:ext cx="318389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1120" indent="-59055">
              <a:lnSpc>
                <a:spcPct val="100000"/>
              </a:lnSpc>
              <a:spcBef>
                <a:spcPts val="100"/>
              </a:spcBef>
              <a:buSzPct val="75000"/>
              <a:buFont typeface="Symbol"/>
              <a:buChar char=""/>
              <a:tabLst>
                <a:tab pos="71755" algn="l"/>
                <a:tab pos="1268095" algn="l"/>
                <a:tab pos="2024380" algn="l"/>
                <a:tab pos="2315210" algn="l"/>
              </a:tabLst>
            </a:pPr>
            <a:r>
              <a:rPr sz="1200" b="1" spc="10" dirty="0">
                <a:latin typeface="Arial"/>
                <a:cs typeface="Arial"/>
              </a:rPr>
              <a:t>Р</a:t>
            </a:r>
            <a:r>
              <a:rPr sz="1200" b="1" spc="15" dirty="0">
                <a:latin typeface="Arial"/>
                <a:cs typeface="Arial"/>
              </a:rPr>
              <a:t>а</a:t>
            </a:r>
            <a:r>
              <a:rPr sz="1200" b="1" spc="10" dirty="0">
                <a:latin typeface="Arial"/>
                <a:cs typeface="Arial"/>
              </a:rPr>
              <a:t>з</a:t>
            </a:r>
            <a:r>
              <a:rPr sz="1200" b="1" spc="5" dirty="0">
                <a:latin typeface="Arial"/>
                <a:cs typeface="Arial"/>
              </a:rPr>
              <a:t>в</a:t>
            </a:r>
            <a:r>
              <a:rPr sz="1200" b="1" spc="15" dirty="0">
                <a:latin typeface="Arial"/>
                <a:cs typeface="Arial"/>
              </a:rPr>
              <a:t>е</a:t>
            </a:r>
            <a:r>
              <a:rPr sz="1200" b="1" spc="5" dirty="0">
                <a:latin typeface="Arial"/>
                <a:cs typeface="Arial"/>
              </a:rPr>
              <a:t>р</a:t>
            </a:r>
            <a:r>
              <a:rPr sz="1200" b="1" spc="30" dirty="0">
                <a:latin typeface="Arial"/>
                <a:cs typeface="Arial"/>
              </a:rPr>
              <a:t>н</a:t>
            </a:r>
            <a:r>
              <a:rPr sz="1200" b="1" spc="-10" dirty="0">
                <a:latin typeface="Arial"/>
                <a:cs typeface="Arial"/>
              </a:rPr>
              <a:t>у</a:t>
            </a:r>
            <a:r>
              <a:rPr sz="1200" b="1" spc="10" dirty="0">
                <a:latin typeface="Arial"/>
                <a:cs typeface="Arial"/>
              </a:rPr>
              <a:t>т</a:t>
            </a:r>
            <a:r>
              <a:rPr sz="1200" b="1" spc="25" dirty="0">
                <a:latin typeface="Arial"/>
                <a:cs typeface="Arial"/>
              </a:rPr>
              <a:t>а</a:t>
            </a:r>
            <a:r>
              <a:rPr sz="1200" b="1" dirty="0">
                <a:latin typeface="Arial"/>
                <a:cs typeface="Arial"/>
              </a:rPr>
              <a:t>я	</a:t>
            </a:r>
            <a:r>
              <a:rPr sz="1200" b="1" spc="15" dirty="0">
                <a:latin typeface="Arial"/>
                <a:cs typeface="Arial"/>
              </a:rPr>
              <a:t>с</a:t>
            </a:r>
            <a:r>
              <a:rPr sz="1200" b="1" dirty="0">
                <a:latin typeface="Arial"/>
                <a:cs typeface="Arial"/>
              </a:rPr>
              <a:t>т</a:t>
            </a:r>
            <a:r>
              <a:rPr sz="1200" b="1" spc="25" dirty="0">
                <a:latin typeface="Arial"/>
                <a:cs typeface="Arial"/>
              </a:rPr>
              <a:t>а</a:t>
            </a:r>
            <a:r>
              <a:rPr sz="1200" b="1" spc="15" dirty="0">
                <a:latin typeface="Arial"/>
                <a:cs typeface="Arial"/>
              </a:rPr>
              <a:t>д</a:t>
            </a:r>
            <a:r>
              <a:rPr sz="1200" b="1" spc="5" dirty="0">
                <a:latin typeface="Arial"/>
                <a:cs typeface="Arial"/>
              </a:rPr>
              <a:t>и</a:t>
            </a:r>
            <a:r>
              <a:rPr sz="1200" b="1" dirty="0">
                <a:latin typeface="Arial"/>
                <a:cs typeface="Arial"/>
              </a:rPr>
              <a:t>я	</a:t>
            </a:r>
            <a:r>
              <a:rPr sz="1200" spc="315" dirty="0">
                <a:latin typeface="Microsoft Sans Serif"/>
                <a:cs typeface="Microsoft Sans Serif"/>
              </a:rPr>
              <a:t>–</a:t>
            </a:r>
            <a:r>
              <a:rPr sz="1200" dirty="0">
                <a:latin typeface="Microsoft Sans Serif"/>
                <a:cs typeface="Microsoft Sans Serif"/>
              </a:rPr>
              <a:t>	ф</a:t>
            </a:r>
            <a:r>
              <a:rPr sz="1200" spc="5" dirty="0">
                <a:latin typeface="Microsoft Sans Serif"/>
                <a:cs typeface="Microsoft Sans Serif"/>
              </a:rPr>
              <a:t>и</a:t>
            </a:r>
            <a:r>
              <a:rPr sz="1200" spc="-40" dirty="0">
                <a:latin typeface="Microsoft Sans Serif"/>
                <a:cs typeface="Microsoft Sans Serif"/>
              </a:rPr>
              <a:t>з</a:t>
            </a:r>
            <a:r>
              <a:rPr sz="1200" spc="15" dirty="0">
                <a:latin typeface="Microsoft Sans Serif"/>
                <a:cs typeface="Microsoft Sans Serif"/>
              </a:rPr>
              <a:t>и</a:t>
            </a:r>
            <a:r>
              <a:rPr sz="1200" spc="-10" dirty="0">
                <a:latin typeface="Microsoft Sans Serif"/>
                <a:cs typeface="Microsoft Sans Serif"/>
              </a:rPr>
              <a:t>ч</a:t>
            </a:r>
            <a:r>
              <a:rPr sz="1200" spc="15" dirty="0">
                <a:latin typeface="Microsoft Sans Serif"/>
                <a:cs typeface="Microsoft Sans Serif"/>
              </a:rPr>
              <a:t>е</a:t>
            </a:r>
            <a:r>
              <a:rPr sz="1200" spc="10" dirty="0">
                <a:latin typeface="Microsoft Sans Serif"/>
                <a:cs typeface="Microsoft Sans Serif"/>
              </a:rPr>
              <a:t>с</a:t>
            </a:r>
            <a:r>
              <a:rPr sz="1200" spc="-65" dirty="0">
                <a:latin typeface="Microsoft Sans Serif"/>
                <a:cs typeface="Microsoft Sans Serif"/>
              </a:rPr>
              <a:t>к</a:t>
            </a:r>
            <a:r>
              <a:rPr sz="1200" spc="15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3648583" y="5446268"/>
            <a:ext cx="3394075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  <a:tabLst>
                <a:tab pos="955675" algn="l"/>
                <a:tab pos="1140460" algn="l"/>
                <a:tab pos="1238885" algn="l"/>
                <a:tab pos="2252980" algn="l"/>
                <a:tab pos="2389505" algn="l"/>
              </a:tabLst>
            </a:pPr>
            <a:r>
              <a:rPr sz="1200" spc="-30" dirty="0">
                <a:latin typeface="Microsoft Sans Serif"/>
                <a:cs typeface="Microsoft Sans Serif"/>
              </a:rPr>
              <a:t>з</a:t>
            </a:r>
            <a:r>
              <a:rPr sz="1200" spc="-25" dirty="0">
                <a:latin typeface="Microsoft Sans Serif"/>
                <a:cs typeface="Microsoft Sans Serif"/>
              </a:rPr>
              <a:t>а</a:t>
            </a:r>
            <a:r>
              <a:rPr sz="1200" spc="-15" dirty="0">
                <a:latin typeface="Microsoft Sans Serif"/>
                <a:cs typeface="Microsoft Sans Serif"/>
              </a:rPr>
              <a:t>виси</a:t>
            </a:r>
            <a:r>
              <a:rPr sz="1200" spc="-10" dirty="0">
                <a:latin typeface="Microsoft Sans Serif"/>
                <a:cs typeface="Microsoft Sans Serif"/>
              </a:rPr>
              <a:t>м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ст</a:t>
            </a:r>
            <a:r>
              <a:rPr sz="1200" spc="-20" dirty="0">
                <a:latin typeface="Microsoft Sans Serif"/>
                <a:cs typeface="Microsoft Sans Serif"/>
              </a:rPr>
              <a:t>ь</a:t>
            </a:r>
            <a:r>
              <a:rPr sz="1200" dirty="0">
                <a:latin typeface="Microsoft Sans Serif"/>
                <a:cs typeface="Microsoft Sans Serif"/>
              </a:rPr>
              <a:t>,		</a:t>
            </a:r>
            <a:r>
              <a:rPr sz="1200" spc="-5" dirty="0">
                <a:latin typeface="Microsoft Sans Serif"/>
                <a:cs typeface="Microsoft Sans Serif"/>
              </a:rPr>
              <a:t>пси</a:t>
            </a:r>
            <a:r>
              <a:rPr sz="1200" spc="-20" dirty="0">
                <a:latin typeface="Microsoft Sans Serif"/>
                <a:cs typeface="Microsoft Sans Serif"/>
              </a:rPr>
              <a:t>х</a:t>
            </a:r>
            <a:r>
              <a:rPr sz="1200" spc="-10" dirty="0">
                <a:latin typeface="Microsoft Sans Serif"/>
                <a:cs typeface="Microsoft Sans Serif"/>
              </a:rPr>
              <a:t>иче</a:t>
            </a:r>
            <a:r>
              <a:rPr sz="1200" spc="-25" dirty="0">
                <a:latin typeface="Microsoft Sans Serif"/>
                <a:cs typeface="Microsoft Sans Serif"/>
              </a:rPr>
              <a:t>ско</a:t>
            </a:r>
            <a:r>
              <a:rPr sz="1200" dirty="0">
                <a:latin typeface="Microsoft Sans Serif"/>
                <a:cs typeface="Microsoft Sans Serif"/>
              </a:rPr>
              <a:t>е,	</a:t>
            </a:r>
            <a:r>
              <a:rPr sz="1200" spc="-15" dirty="0">
                <a:latin typeface="Microsoft Sans Serif"/>
                <a:cs typeface="Microsoft Sans Serif"/>
              </a:rPr>
              <a:t>неп</a:t>
            </a:r>
            <a:r>
              <a:rPr sz="1200" spc="-10" dirty="0">
                <a:latin typeface="Microsoft Sans Serif"/>
                <a:cs typeface="Microsoft Sans Serif"/>
              </a:rPr>
              <a:t>ре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д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spc="-20" dirty="0">
                <a:latin typeface="Microsoft Sans Serif"/>
                <a:cs typeface="Microsoft Sans Serif"/>
              </a:rPr>
              <a:t>им</a:t>
            </a:r>
            <a:r>
              <a:rPr sz="1200" dirty="0">
                <a:latin typeface="Microsoft Sans Serif"/>
                <a:cs typeface="Microsoft Sans Serif"/>
              </a:rPr>
              <a:t>ое  </a:t>
            </a:r>
            <a:r>
              <a:rPr sz="1200" spc="55" dirty="0">
                <a:latin typeface="Microsoft Sans Serif"/>
                <a:cs typeface="Microsoft Sans Serif"/>
              </a:rPr>
              <a:t>в</a:t>
            </a:r>
            <a:r>
              <a:rPr sz="1200" spc="65" dirty="0">
                <a:latin typeface="Microsoft Sans Serif"/>
                <a:cs typeface="Microsoft Sans Serif"/>
              </a:rPr>
              <a:t>л</a:t>
            </a:r>
            <a:r>
              <a:rPr sz="1200" spc="60" dirty="0">
                <a:latin typeface="Microsoft Sans Serif"/>
                <a:cs typeface="Microsoft Sans Serif"/>
              </a:rPr>
              <a:t>е</a:t>
            </a:r>
            <a:r>
              <a:rPr sz="1200" spc="40" dirty="0">
                <a:latin typeface="Microsoft Sans Serif"/>
                <a:cs typeface="Microsoft Sans Serif"/>
              </a:rPr>
              <a:t>ч</a:t>
            </a:r>
            <a:r>
              <a:rPr sz="1200" spc="60" dirty="0">
                <a:latin typeface="Microsoft Sans Serif"/>
                <a:cs typeface="Microsoft Sans Serif"/>
              </a:rPr>
              <a:t>е</a:t>
            </a:r>
            <a:r>
              <a:rPr sz="1200" spc="50" dirty="0">
                <a:latin typeface="Microsoft Sans Serif"/>
                <a:cs typeface="Microsoft Sans Serif"/>
              </a:rPr>
              <a:t>н</a:t>
            </a:r>
            <a:r>
              <a:rPr sz="1200" spc="55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е	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dirty="0">
                <a:latin typeface="Microsoft Sans Serif"/>
                <a:cs typeface="Microsoft Sans Serif"/>
              </a:rPr>
              <a:t>		</a:t>
            </a:r>
            <a:r>
              <a:rPr sz="1200" spc="50" dirty="0">
                <a:latin typeface="Microsoft Sans Serif"/>
                <a:cs typeface="Microsoft Sans Serif"/>
              </a:rPr>
              <a:t>н</a:t>
            </a:r>
            <a:r>
              <a:rPr sz="1200" spc="60" dirty="0">
                <a:latin typeface="Microsoft Sans Serif"/>
                <a:cs typeface="Microsoft Sans Serif"/>
              </a:rPr>
              <a:t>а</a:t>
            </a:r>
            <a:r>
              <a:rPr sz="1200" spc="50" dirty="0">
                <a:latin typeface="Microsoft Sans Serif"/>
                <a:cs typeface="Microsoft Sans Serif"/>
              </a:rPr>
              <a:t>р</a:t>
            </a:r>
            <a:r>
              <a:rPr sz="1200" spc="-15" dirty="0">
                <a:latin typeface="Microsoft Sans Serif"/>
                <a:cs typeface="Microsoft Sans Serif"/>
              </a:rPr>
              <a:t>к</a:t>
            </a:r>
            <a:r>
              <a:rPr sz="1200" spc="60" dirty="0">
                <a:latin typeface="Microsoft Sans Serif"/>
                <a:cs typeface="Microsoft Sans Serif"/>
              </a:rPr>
              <a:t>от</a:t>
            </a:r>
            <a:r>
              <a:rPr sz="1200" spc="55" dirty="0">
                <a:latin typeface="Microsoft Sans Serif"/>
                <a:cs typeface="Microsoft Sans Serif"/>
              </a:rPr>
              <a:t>и</a:t>
            </a:r>
            <a:r>
              <a:rPr sz="1200" spc="-30" dirty="0">
                <a:latin typeface="Microsoft Sans Serif"/>
                <a:cs typeface="Microsoft Sans Serif"/>
              </a:rPr>
              <a:t>к</a:t>
            </a:r>
            <a:r>
              <a:rPr sz="1200" spc="60" dirty="0">
                <a:latin typeface="Microsoft Sans Serif"/>
                <a:cs typeface="Microsoft Sans Serif"/>
              </a:rPr>
              <a:t>а</a:t>
            </a:r>
            <a:r>
              <a:rPr sz="1200" spc="25" dirty="0">
                <a:latin typeface="Microsoft Sans Serif"/>
                <a:cs typeface="Microsoft Sans Serif"/>
              </a:rPr>
              <a:t>м</a:t>
            </a:r>
            <a:r>
              <a:rPr sz="1200" dirty="0">
                <a:latin typeface="Microsoft Sans Serif"/>
                <a:cs typeface="Microsoft Sans Serif"/>
              </a:rPr>
              <a:t>,		</a:t>
            </a:r>
            <a:r>
              <a:rPr sz="1200" spc="50" dirty="0">
                <a:latin typeface="Microsoft Sans Serif"/>
                <a:cs typeface="Microsoft Sans Serif"/>
              </a:rPr>
              <a:t>д</a:t>
            </a:r>
            <a:r>
              <a:rPr sz="1200" spc="55" dirty="0">
                <a:latin typeface="Microsoft Sans Serif"/>
                <a:cs typeface="Microsoft Sans Serif"/>
              </a:rPr>
              <a:t>ис</a:t>
            </a:r>
            <a:r>
              <a:rPr sz="1200" spc="-15" dirty="0">
                <a:latin typeface="Microsoft Sans Serif"/>
                <a:cs typeface="Microsoft Sans Serif"/>
              </a:rPr>
              <a:t>к</a:t>
            </a:r>
            <a:r>
              <a:rPr sz="1200" spc="60" dirty="0">
                <a:latin typeface="Microsoft Sans Serif"/>
                <a:cs typeface="Microsoft Sans Serif"/>
              </a:rPr>
              <a:t>о</a:t>
            </a:r>
            <a:r>
              <a:rPr sz="1200" spc="10" dirty="0">
                <a:latin typeface="Microsoft Sans Serif"/>
                <a:cs typeface="Microsoft Sans Serif"/>
              </a:rPr>
              <a:t>м</a:t>
            </a:r>
            <a:r>
              <a:rPr sz="1200" spc="50" dirty="0">
                <a:latin typeface="Microsoft Sans Serif"/>
                <a:cs typeface="Microsoft Sans Serif"/>
              </a:rPr>
              <a:t>ф</a:t>
            </a:r>
            <a:r>
              <a:rPr sz="1200" spc="60" dirty="0">
                <a:latin typeface="Microsoft Sans Serif"/>
                <a:cs typeface="Microsoft Sans Serif"/>
              </a:rPr>
              <a:t>орт</a:t>
            </a:r>
            <a:r>
              <a:rPr sz="1200" dirty="0">
                <a:latin typeface="Microsoft Sans Serif"/>
                <a:cs typeface="Microsoft Sans Serif"/>
              </a:rPr>
              <a:t>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3648583" y="5797042"/>
            <a:ext cx="33902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02690" algn="l"/>
                <a:tab pos="2614930" algn="l"/>
              </a:tabLst>
            </a:pPr>
            <a:r>
              <a:rPr sz="1200" spc="105" dirty="0">
                <a:latin typeface="Microsoft Sans Serif"/>
                <a:cs typeface="Microsoft Sans Serif"/>
              </a:rPr>
              <a:t>появляется	</a:t>
            </a:r>
            <a:r>
              <a:rPr sz="1200" spc="110" dirty="0">
                <a:latin typeface="Microsoft Sans Serif"/>
                <a:cs typeface="Microsoft Sans Serif"/>
              </a:rPr>
              <a:t>абстинентный	</a:t>
            </a:r>
            <a:r>
              <a:rPr sz="1200" spc="100" dirty="0">
                <a:latin typeface="Microsoft Sans Serif"/>
                <a:cs typeface="Microsoft Sans Serif"/>
              </a:rPr>
              <a:t>синдром,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130555" y="5972302"/>
            <a:ext cx="691070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86889" algn="l"/>
                <a:tab pos="2774950" algn="l"/>
                <a:tab pos="3530600" algn="l"/>
                <a:tab pos="4816475" algn="l"/>
                <a:tab pos="6397625" algn="l"/>
              </a:tabLst>
            </a:pPr>
            <a:r>
              <a:rPr sz="1200" spc="-120" dirty="0">
                <a:latin typeface="Microsoft Sans Serif"/>
                <a:cs typeface="Microsoft Sans Serif"/>
              </a:rPr>
              <a:t>Д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spc="-35" dirty="0">
                <a:latin typeface="Microsoft Sans Serif"/>
                <a:cs typeface="Microsoft Sans Serif"/>
              </a:rPr>
              <a:t>м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5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1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ы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,	в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ш</a:t>
            </a:r>
            <a:r>
              <a:rPr sz="1200" spc="-1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й</a:t>
            </a:r>
            <a:r>
              <a:rPr sz="1200" dirty="0">
                <a:latin typeface="Microsoft Sans Serif"/>
                <a:cs typeface="Microsoft Sans Serif"/>
              </a:rPr>
              <a:t>	о</a:t>
            </a:r>
            <a:r>
              <a:rPr sz="1200" spc="-15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б</a:t>
            </a:r>
            <a:r>
              <a:rPr sz="1200" spc="-170" dirty="0">
                <a:latin typeface="Microsoft Sans Serif"/>
                <a:cs typeface="Microsoft Sans Serif"/>
              </a:rPr>
              <a:t> </a:t>
            </a:r>
            <a:r>
              <a:rPr sz="1200" spc="15" dirty="0">
                <a:latin typeface="Microsoft Sans Serif"/>
                <a:cs typeface="Microsoft Sans Serif"/>
              </a:rPr>
              <a:t>л</a:t>
            </a:r>
            <a:r>
              <a:rPr sz="1200" spc="-1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65" dirty="0">
                <a:latin typeface="Microsoft Sans Serif"/>
                <a:cs typeface="Microsoft Sans Serif"/>
              </a:rPr>
              <a:t> 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dirty="0">
                <a:latin typeface="Microsoft Sans Serif"/>
                <a:cs typeface="Microsoft Sans Serif"/>
              </a:rPr>
              <a:t>	д</a:t>
            </a:r>
            <a:r>
              <a:rPr sz="1200" spc="-1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0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п</a:t>
            </a:r>
            <a:r>
              <a:rPr sz="1200" spc="-1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1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2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r>
              <a:rPr sz="1200" spc="-1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-5" dirty="0">
                <a:latin typeface="Microsoft Sans Serif"/>
                <a:cs typeface="Microsoft Sans Serif"/>
              </a:rPr>
              <a:t>б</a:t>
            </a:r>
            <a:r>
              <a:rPr sz="1200" spc="-1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05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п</a:t>
            </a:r>
            <a:r>
              <a:rPr sz="1200" spc="-1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й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1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,	с</a:t>
            </a:r>
            <a:r>
              <a:rPr sz="1200" spc="-1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1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1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х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3648583" y="6147613"/>
            <a:ext cx="339471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spc="-5" dirty="0">
                <a:latin typeface="Microsoft Sans Serif"/>
                <a:cs typeface="Microsoft Sans Serif"/>
              </a:rPr>
              <a:t>сопровождаются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гневом,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агрессивной</a:t>
            </a:r>
            <a:r>
              <a:rPr sz="1200" spc="4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злобой</a:t>
            </a:r>
            <a:r>
              <a:rPr sz="1200" spc="40" dirty="0">
                <a:latin typeface="Microsoft Sans Serif"/>
                <a:cs typeface="Microsoft Sans Serif"/>
              </a:rPr>
              <a:t> </a:t>
            </a:r>
            <a:r>
              <a:rPr sz="1200" spc="-75" dirty="0">
                <a:latin typeface="Microsoft Sans Serif"/>
                <a:cs typeface="Microsoft Sans Serif"/>
              </a:rPr>
              <a:t>к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окружающим,</a:t>
            </a:r>
            <a:r>
              <a:rPr sz="1200" spc="17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расстройства</a:t>
            </a:r>
            <a:r>
              <a:rPr sz="1200" spc="19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сна,</a:t>
            </a:r>
            <a:r>
              <a:rPr sz="1200" spc="17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расстройства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3648583" y="6498132"/>
            <a:ext cx="3395979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  <a:tabLst>
                <a:tab pos="1149985" algn="l"/>
                <a:tab pos="1193165" algn="l"/>
                <a:tab pos="2167255" algn="l"/>
                <a:tab pos="2851785" algn="l"/>
                <a:tab pos="2880360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д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яте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r>
              <a:rPr sz="1200" spc="-10" dirty="0">
                <a:latin typeface="Microsoft Sans Serif"/>
                <a:cs typeface="Microsoft Sans Serif"/>
              </a:rPr>
              <a:t>н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сти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65" dirty="0">
                <a:latin typeface="Microsoft Sans Serif"/>
                <a:cs typeface="Microsoft Sans Serif"/>
              </a:rPr>
              <a:t>ж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spc="-5" dirty="0">
                <a:latin typeface="Microsoft Sans Serif"/>
                <a:cs typeface="Microsoft Sans Serif"/>
              </a:rPr>
              <a:t>удочн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" dirty="0">
                <a:latin typeface="Microsoft Sans Serif"/>
                <a:cs typeface="Microsoft Sans Serif"/>
              </a:rPr>
              <a:t>-</a:t>
            </a:r>
            <a:r>
              <a:rPr sz="1200" spc="-40" dirty="0">
                <a:latin typeface="Microsoft Sans Serif"/>
                <a:cs typeface="Microsoft Sans Serif"/>
              </a:rPr>
              <a:t>ки</a:t>
            </a:r>
            <a:r>
              <a:rPr sz="1200" spc="-10" dirty="0">
                <a:latin typeface="Microsoft Sans Serif"/>
                <a:cs typeface="Microsoft Sans Serif"/>
              </a:rPr>
              <a:t>шечн</a:t>
            </a:r>
            <a:r>
              <a:rPr sz="1200" spc="-5" dirty="0">
                <a:latin typeface="Microsoft Sans Serif"/>
                <a:cs typeface="Microsoft Sans Serif"/>
              </a:rPr>
              <a:t>о</a:t>
            </a:r>
            <a:r>
              <a:rPr sz="1200" spc="-35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о		</a:t>
            </a:r>
            <a:r>
              <a:rPr sz="1200" spc="-10" dirty="0">
                <a:latin typeface="Microsoft Sans Serif"/>
                <a:cs typeface="Microsoft Sans Serif"/>
              </a:rPr>
              <a:t>тр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40" dirty="0">
                <a:latin typeface="Microsoft Sans Serif"/>
                <a:cs typeface="Microsoft Sans Serif"/>
              </a:rPr>
              <a:t>кт</a:t>
            </a:r>
            <a:r>
              <a:rPr sz="1200" dirty="0">
                <a:latin typeface="Microsoft Sans Serif"/>
                <a:cs typeface="Microsoft Sans Serif"/>
              </a:rPr>
              <a:t>а,  </a:t>
            </a:r>
            <a:r>
              <a:rPr sz="1200" spc="10" dirty="0">
                <a:latin typeface="Microsoft Sans Serif"/>
                <a:cs typeface="Microsoft Sans Serif"/>
              </a:rPr>
              <a:t>б</a:t>
            </a:r>
            <a:r>
              <a:rPr sz="1200" spc="25" dirty="0">
                <a:latin typeface="Microsoft Sans Serif"/>
                <a:cs typeface="Microsoft Sans Serif"/>
              </a:rPr>
              <a:t>о</a:t>
            </a:r>
            <a:r>
              <a:rPr sz="1200" spc="30" dirty="0">
                <a:latin typeface="Microsoft Sans Serif"/>
                <a:cs typeface="Microsoft Sans Serif"/>
              </a:rPr>
              <a:t>л</a:t>
            </a:r>
            <a:r>
              <a:rPr sz="1200" spc="25" dirty="0">
                <a:latin typeface="Microsoft Sans Serif"/>
                <a:cs typeface="Microsoft Sans Serif"/>
              </a:rPr>
              <a:t>е</a:t>
            </a:r>
            <a:r>
              <a:rPr sz="1200" spc="-30" dirty="0">
                <a:latin typeface="Microsoft Sans Serif"/>
                <a:cs typeface="Microsoft Sans Serif"/>
              </a:rPr>
              <a:t>з</a:t>
            </a:r>
            <a:r>
              <a:rPr sz="1200" dirty="0">
                <a:latin typeface="Microsoft Sans Serif"/>
                <a:cs typeface="Microsoft Sans Serif"/>
              </a:rPr>
              <a:t>н</a:t>
            </a:r>
            <a:r>
              <a:rPr sz="1200" spc="25" dirty="0">
                <a:latin typeface="Microsoft Sans Serif"/>
                <a:cs typeface="Microsoft Sans Serif"/>
              </a:rPr>
              <a:t>е</a:t>
            </a:r>
            <a:r>
              <a:rPr sz="1200" spc="15" dirty="0">
                <a:latin typeface="Microsoft Sans Serif"/>
                <a:cs typeface="Microsoft Sans Serif"/>
              </a:rPr>
              <a:t>нн</a:t>
            </a:r>
            <a:r>
              <a:rPr sz="1200" spc="20" dirty="0">
                <a:latin typeface="Microsoft Sans Serif"/>
                <a:cs typeface="Microsoft Sans Serif"/>
              </a:rPr>
              <a:t>ы</a:t>
            </a:r>
            <a:r>
              <a:rPr sz="1200" dirty="0">
                <a:latin typeface="Microsoft Sans Serif"/>
                <a:cs typeface="Microsoft Sans Serif"/>
              </a:rPr>
              <a:t>е		</a:t>
            </a:r>
            <a:r>
              <a:rPr sz="1200" spc="25" dirty="0">
                <a:latin typeface="Microsoft Sans Serif"/>
                <a:cs typeface="Microsoft Sans Serif"/>
              </a:rPr>
              <a:t>о</a:t>
            </a:r>
            <a:r>
              <a:rPr sz="1200" spc="15" dirty="0">
                <a:latin typeface="Microsoft Sans Serif"/>
                <a:cs typeface="Microsoft Sans Serif"/>
              </a:rPr>
              <a:t>щ</a:t>
            </a:r>
            <a:r>
              <a:rPr sz="1200" spc="10" dirty="0">
                <a:latin typeface="Microsoft Sans Serif"/>
                <a:cs typeface="Microsoft Sans Serif"/>
              </a:rPr>
              <a:t>у</a:t>
            </a:r>
            <a:r>
              <a:rPr sz="1200" spc="15" dirty="0">
                <a:latin typeface="Microsoft Sans Serif"/>
                <a:cs typeface="Microsoft Sans Serif"/>
              </a:rPr>
              <a:t>щ</a:t>
            </a:r>
            <a:r>
              <a:rPr sz="1200" spc="25" dirty="0">
                <a:latin typeface="Microsoft Sans Serif"/>
                <a:cs typeface="Microsoft Sans Serif"/>
              </a:rPr>
              <a:t>е</a:t>
            </a:r>
            <a:r>
              <a:rPr sz="1200" spc="15" dirty="0">
                <a:latin typeface="Microsoft Sans Serif"/>
                <a:cs typeface="Microsoft Sans Serif"/>
              </a:rPr>
              <a:t>ни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м</a:t>
            </a:r>
            <a:r>
              <a:rPr sz="1200" spc="20" dirty="0">
                <a:latin typeface="Microsoft Sans Serif"/>
                <a:cs typeface="Microsoft Sans Serif"/>
              </a:rPr>
              <a:t>ыш</a:t>
            </a:r>
            <a:r>
              <a:rPr sz="1200" spc="10" dirty="0">
                <a:latin typeface="Microsoft Sans Serif"/>
                <a:cs typeface="Microsoft Sans Serif"/>
              </a:rPr>
              <a:t>ц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-65" dirty="0">
                <a:latin typeface="Microsoft Sans Serif"/>
                <a:cs typeface="Microsoft Sans Serif"/>
              </a:rPr>
              <a:t>к</a:t>
            </a:r>
            <a:r>
              <a:rPr sz="1200" spc="15" dirty="0">
                <a:latin typeface="Microsoft Sans Serif"/>
                <a:cs typeface="Microsoft Sans Serif"/>
              </a:rPr>
              <a:t>о</a:t>
            </a:r>
            <a:r>
              <a:rPr sz="1200" spc="20" dirty="0">
                <a:latin typeface="Microsoft Sans Serif"/>
                <a:cs typeface="Microsoft Sans Serif"/>
              </a:rPr>
              <a:t>с</a:t>
            </a:r>
            <a:r>
              <a:rPr sz="1200" spc="25" dirty="0">
                <a:latin typeface="Microsoft Sans Serif"/>
                <a:cs typeface="Microsoft Sans Serif"/>
              </a:rPr>
              <a:t>те</a:t>
            </a:r>
            <a:r>
              <a:rPr sz="1200" spc="5" dirty="0">
                <a:latin typeface="Microsoft Sans Serif"/>
                <a:cs typeface="Microsoft Sans Serif"/>
              </a:rPr>
              <a:t>й</a:t>
            </a:r>
            <a:r>
              <a:rPr sz="1200" dirty="0">
                <a:latin typeface="Microsoft Sans Serif"/>
                <a:cs typeface="Microsoft Sans Serif"/>
              </a:rPr>
              <a:t>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130555" y="6848957"/>
            <a:ext cx="6910705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indent="3517900">
              <a:lnSpc>
                <a:spcPts val="1380"/>
              </a:lnSpc>
              <a:spcBef>
                <a:spcPts val="195"/>
              </a:spcBef>
              <a:tabLst>
                <a:tab pos="677545" algn="l"/>
                <a:tab pos="1010919" algn="l"/>
                <a:tab pos="2490470" algn="l"/>
                <a:tab pos="353060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непереносимость</a:t>
            </a:r>
            <a:r>
              <a:rPr sz="1200" spc="85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громких</a:t>
            </a:r>
            <a:r>
              <a:rPr sz="1200" spc="385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звуков,</a:t>
            </a:r>
            <a:r>
              <a:rPr sz="1200" spc="39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нарушение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г</a:t>
            </a:r>
            <a:r>
              <a:rPr sz="1200" spc="-12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ы	в	о</a:t>
            </a:r>
            <a:r>
              <a:rPr sz="1200" spc="-1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д</a:t>
            </a:r>
            <a:r>
              <a:rPr sz="1200" spc="-1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2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ч</a:t>
            </a:r>
            <a:r>
              <a:rPr sz="1200" spc="-1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1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в</a:t>
            </a:r>
            <a:r>
              <a:rPr sz="1200" spc="-13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.	С</a:t>
            </a:r>
            <a:r>
              <a:rPr sz="1200" spc="-120" dirty="0">
                <a:latin typeface="Microsoft Sans Serif"/>
                <a:cs typeface="Microsoft Sans Serif"/>
              </a:rPr>
              <a:t> 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-110" dirty="0">
                <a:latin typeface="Microsoft Sans Serif"/>
                <a:cs typeface="Microsoft Sans Serif"/>
              </a:rPr>
              <a:t> </a:t>
            </a:r>
            <a:r>
              <a:rPr sz="1200" spc="15" dirty="0">
                <a:latin typeface="Microsoft Sans Serif"/>
                <a:cs typeface="Microsoft Sans Serif"/>
              </a:rPr>
              <a:t>л</a:t>
            </a:r>
            <a:r>
              <a:rPr sz="1200" spc="-13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14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3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12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ы	</a:t>
            </a:r>
            <a:r>
              <a:rPr sz="1200" spc="-10" dirty="0">
                <a:latin typeface="Microsoft Sans Serif"/>
                <a:cs typeface="Microsoft Sans Serif"/>
              </a:rPr>
              <a:t>движений,</a:t>
            </a:r>
            <a:r>
              <a:rPr sz="1200" spc="1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деградация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личности.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7876793" y="511809"/>
            <a:ext cx="20034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ПРИЗНАКИ</a:t>
            </a:r>
            <a:r>
              <a:rPr sz="1200" b="1" spc="-5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НАРКОМАНИИ</a:t>
            </a:r>
            <a:endParaRPr sz="1200">
              <a:latin typeface="Arial"/>
              <a:cs typeface="Arial"/>
            </a:endParaRPr>
          </a:p>
        </p:txBody>
      </p:sp>
      <p:sp>
        <p:nvSpPr>
          <p:cNvPr id="67" name="object 67"/>
          <p:cNvSpPr txBox="1"/>
          <p:nvPr/>
        </p:nvSpPr>
        <p:spPr>
          <a:xfrm>
            <a:off x="7730490" y="862330"/>
            <a:ext cx="2757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79145" algn="l"/>
                <a:tab pos="1012190" algn="l"/>
                <a:tab pos="1953895" algn="l"/>
              </a:tabLst>
            </a:pPr>
            <a:r>
              <a:rPr sz="1200" b="1" spc="-5" dirty="0">
                <a:latin typeface="Arial"/>
                <a:cs typeface="Arial"/>
              </a:rPr>
              <a:t>Прямые	</a:t>
            </a:r>
            <a:r>
              <a:rPr sz="1200" spc="315" dirty="0">
                <a:latin typeface="Microsoft Sans Serif"/>
                <a:cs typeface="Microsoft Sans Serif"/>
              </a:rPr>
              <a:t>–	</a:t>
            </a:r>
            <a:r>
              <a:rPr sz="1200" spc="-10" dirty="0">
                <a:latin typeface="Microsoft Sans Serif"/>
                <a:cs typeface="Microsoft Sans Serif"/>
              </a:rPr>
              <a:t>опьянение,	нарушение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7273290" y="1037590"/>
            <a:ext cx="320865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35050" algn="l"/>
                <a:tab pos="2378710" algn="l"/>
              </a:tabLst>
            </a:pPr>
            <a:r>
              <a:rPr sz="1200" spc="5" dirty="0">
                <a:latin typeface="Microsoft Sans Serif"/>
                <a:cs typeface="Microsoft Sans Serif"/>
              </a:rPr>
              <a:t>мышления,	неустойчивость	поведения,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7273290" y="1212850"/>
            <a:ext cx="32137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неуверенная</a:t>
            </a:r>
            <a:r>
              <a:rPr sz="1200" spc="25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походка,</a:t>
            </a:r>
            <a:r>
              <a:rPr sz="1200" spc="2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лихорадочный</a:t>
            </a:r>
            <a:r>
              <a:rPr sz="1200" spc="26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блеск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0" name="object 70"/>
          <p:cNvSpPr txBox="1"/>
          <p:nvPr/>
        </p:nvSpPr>
        <p:spPr>
          <a:xfrm>
            <a:off x="7273290" y="1388110"/>
            <a:ext cx="3214370" cy="559435"/>
          </a:xfrm>
          <a:prstGeom prst="rect">
            <a:avLst/>
          </a:prstGeom>
        </p:spPr>
        <p:txBody>
          <a:bodyPr vert="horz" wrap="square" lIns="0" tIns="20320" rIns="0" bIns="0" rtlCol="0">
            <a:spAutoFit/>
          </a:bodyPr>
          <a:lstStyle/>
          <a:p>
            <a:pPr marL="12700" marR="5080" algn="just">
              <a:lnSpc>
                <a:spcPct val="95900"/>
              </a:lnSpc>
              <a:spcBef>
                <a:spcPts val="160"/>
              </a:spcBef>
            </a:pPr>
            <a:r>
              <a:rPr sz="1200" dirty="0">
                <a:latin typeface="Microsoft Sans Serif"/>
                <a:cs typeface="Microsoft Sans Serif"/>
              </a:rPr>
              <a:t>или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помутнение</a:t>
            </a:r>
            <a:r>
              <a:rPr sz="1200" spc="-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глаз.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20" dirty="0">
                <a:latin typeface="Microsoft Sans Serif"/>
                <a:cs typeface="Microsoft Sans Serif"/>
              </a:rPr>
              <a:t>Лицо</a:t>
            </a:r>
            <a:r>
              <a:rPr sz="1200" spc="28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красное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или 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бледное.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Зрачки</a:t>
            </a:r>
            <a:r>
              <a:rPr sz="1200" spc="-2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сужены</a:t>
            </a:r>
            <a:r>
              <a:rPr sz="1200" spc="-1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или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расширены. 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35" dirty="0">
                <a:latin typeface="Microsoft Sans Serif"/>
                <a:cs typeface="Microsoft Sans Serif"/>
              </a:rPr>
              <a:t>Язык</a:t>
            </a:r>
            <a:r>
              <a:rPr sz="1200" spc="3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заплетается,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веселость,</a:t>
            </a:r>
            <a:r>
              <a:rPr sz="1200" spc="285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паясничание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1" name="object 71"/>
          <p:cNvSpPr txBox="1"/>
          <p:nvPr/>
        </p:nvSpPr>
        <p:spPr>
          <a:xfrm>
            <a:off x="7273290" y="1914271"/>
            <a:ext cx="3213100" cy="38354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  <a:tabLst>
                <a:tab pos="260350" algn="l"/>
                <a:tab pos="332105" algn="l"/>
                <a:tab pos="478155" algn="l"/>
                <a:tab pos="726440" algn="l"/>
                <a:tab pos="974725" algn="l"/>
                <a:tab pos="1214120" algn="l"/>
                <a:tab pos="1454785" algn="l"/>
                <a:tab pos="1703070" algn="l"/>
                <a:tab pos="1821814" algn="l"/>
                <a:tab pos="1946275" algn="l"/>
                <a:tab pos="2193290" algn="l"/>
                <a:tab pos="2441575" algn="l"/>
                <a:tab pos="2680970" algn="l"/>
                <a:tab pos="2907030" algn="l"/>
                <a:tab pos="3157220" algn="l"/>
              </a:tabLst>
            </a:pPr>
            <a:r>
              <a:rPr sz="1200" spc="-5" dirty="0">
                <a:latin typeface="Microsoft Sans Serif"/>
                <a:cs typeface="Microsoft Sans Serif"/>
              </a:rPr>
              <a:t>и		</a:t>
            </a:r>
            <a:r>
              <a:rPr sz="1200" spc="125" dirty="0">
                <a:latin typeface="Microsoft Sans Serif"/>
                <a:cs typeface="Microsoft Sans Serif"/>
              </a:rPr>
              <a:t>д</a:t>
            </a:r>
            <a:r>
              <a:rPr sz="1200" spc="114" dirty="0">
                <a:latin typeface="Microsoft Sans Serif"/>
                <a:cs typeface="Microsoft Sans Serif"/>
              </a:rPr>
              <a:t>у</a:t>
            </a:r>
            <a:r>
              <a:rPr sz="1200" spc="120" dirty="0">
                <a:latin typeface="Microsoft Sans Serif"/>
                <a:cs typeface="Microsoft Sans Serif"/>
              </a:rPr>
              <a:t>р</a:t>
            </a:r>
            <a:r>
              <a:rPr sz="1200" spc="135" dirty="0">
                <a:latin typeface="Microsoft Sans Serif"/>
                <a:cs typeface="Microsoft Sans Serif"/>
              </a:rPr>
              <a:t>а</a:t>
            </a:r>
            <a:r>
              <a:rPr sz="1200" spc="125" dirty="0">
                <a:latin typeface="Microsoft Sans Serif"/>
                <a:cs typeface="Microsoft Sans Serif"/>
              </a:rPr>
              <a:t>шли</a:t>
            </a:r>
            <a:r>
              <a:rPr sz="1200" spc="114" dirty="0">
                <a:latin typeface="Microsoft Sans Serif"/>
                <a:cs typeface="Microsoft Sans Serif"/>
              </a:rPr>
              <a:t>в</a:t>
            </a:r>
            <a:r>
              <a:rPr sz="1200" spc="135" dirty="0">
                <a:latin typeface="Microsoft Sans Serif"/>
                <a:cs typeface="Microsoft Sans Serif"/>
              </a:rPr>
              <a:t>о</a:t>
            </a:r>
            <a:r>
              <a:rPr sz="1200" spc="114" dirty="0">
                <a:latin typeface="Microsoft Sans Serif"/>
                <a:cs typeface="Microsoft Sans Serif"/>
              </a:rPr>
              <a:t>с</a:t>
            </a:r>
            <a:r>
              <a:rPr sz="1200" spc="130" dirty="0">
                <a:latin typeface="Microsoft Sans Serif"/>
                <a:cs typeface="Microsoft Sans Serif"/>
              </a:rPr>
              <a:t>т</a:t>
            </a:r>
            <a:r>
              <a:rPr sz="1200" spc="110" dirty="0">
                <a:latin typeface="Microsoft Sans Serif"/>
                <a:cs typeface="Microsoft Sans Serif"/>
              </a:rPr>
              <a:t>ь</a:t>
            </a:r>
            <a:r>
              <a:rPr sz="1200" dirty="0">
                <a:latin typeface="Microsoft Sans Serif"/>
                <a:cs typeface="Microsoft Sans Serif"/>
              </a:rPr>
              <a:t>,		</a:t>
            </a:r>
            <a:r>
              <a:rPr sz="1200" spc="80" dirty="0">
                <a:latin typeface="Microsoft Sans Serif"/>
                <a:cs typeface="Microsoft Sans Serif"/>
              </a:rPr>
              <a:t>з</a:t>
            </a:r>
            <a:r>
              <a:rPr sz="1200" spc="125" dirty="0">
                <a:latin typeface="Microsoft Sans Serif"/>
                <a:cs typeface="Microsoft Sans Serif"/>
              </a:rPr>
              <a:t>л</a:t>
            </a:r>
            <a:r>
              <a:rPr sz="1200" spc="135" dirty="0">
                <a:latin typeface="Microsoft Sans Serif"/>
                <a:cs typeface="Microsoft Sans Serif"/>
              </a:rPr>
              <a:t>о</a:t>
            </a:r>
            <a:r>
              <a:rPr sz="1200" spc="110" dirty="0">
                <a:latin typeface="Microsoft Sans Serif"/>
                <a:cs typeface="Microsoft Sans Serif"/>
              </a:rPr>
              <a:t>бн</a:t>
            </a:r>
            <a:r>
              <a:rPr sz="1200" spc="135" dirty="0">
                <a:latin typeface="Microsoft Sans Serif"/>
                <a:cs typeface="Microsoft Sans Serif"/>
              </a:rPr>
              <a:t>о</a:t>
            </a:r>
            <a:r>
              <a:rPr sz="1200" spc="114" dirty="0">
                <a:latin typeface="Microsoft Sans Serif"/>
                <a:cs typeface="Microsoft Sans Serif"/>
              </a:rPr>
              <a:t>с</a:t>
            </a:r>
            <a:r>
              <a:rPr sz="1200" spc="130" dirty="0">
                <a:latin typeface="Microsoft Sans Serif"/>
                <a:cs typeface="Microsoft Sans Serif"/>
              </a:rPr>
              <a:t>т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r>
              <a:rPr sz="1200" dirty="0">
                <a:latin typeface="Microsoft Sans Serif"/>
                <a:cs typeface="Microsoft Sans Serif"/>
              </a:rPr>
              <a:t>		</a:t>
            </a:r>
            <a:r>
              <a:rPr sz="1200" spc="114" dirty="0">
                <a:latin typeface="Microsoft Sans Serif"/>
                <a:cs typeface="Microsoft Sans Serif"/>
              </a:rPr>
              <a:t>и</a:t>
            </a:r>
            <a:r>
              <a:rPr sz="1200" spc="140" dirty="0">
                <a:latin typeface="Microsoft Sans Serif"/>
                <a:cs typeface="Microsoft Sans Serif"/>
              </a:rPr>
              <a:t>л</a:t>
            </a:r>
            <a:r>
              <a:rPr sz="1200" spc="-5" dirty="0">
                <a:latin typeface="Microsoft Sans Serif"/>
                <a:cs typeface="Microsoft Sans Serif"/>
              </a:rPr>
              <a:t>и  </a:t>
            </a:r>
            <a:r>
              <a:rPr sz="1200" dirty="0">
                <a:latin typeface="Microsoft Sans Serif"/>
                <a:cs typeface="Microsoft Sans Serif"/>
              </a:rPr>
              <a:t>а	</a:t>
            </a:r>
            <a:r>
              <a:rPr sz="1200" spc="-25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		р	е	с	с	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dirty="0">
                <a:latin typeface="Microsoft Sans Serif"/>
                <a:cs typeface="Microsoft Sans Serif"/>
              </a:rPr>
              <a:t>	в		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dirty="0">
                <a:latin typeface="Microsoft Sans Serif"/>
                <a:cs typeface="Microsoft Sans Serif"/>
              </a:rPr>
              <a:t>	о	с	т	</a:t>
            </a:r>
            <a:r>
              <a:rPr sz="1200" spc="-254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r>
              <a:rPr sz="1200" dirty="0">
                <a:latin typeface="Microsoft Sans Serif"/>
                <a:cs typeface="Microsoft Sans Serif"/>
              </a:rPr>
              <a:t>	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2" name="object 72"/>
          <p:cNvSpPr txBox="1"/>
          <p:nvPr/>
        </p:nvSpPr>
        <p:spPr>
          <a:xfrm>
            <a:off x="7730490" y="2264791"/>
            <a:ext cx="27546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13155" algn="l"/>
                <a:tab pos="1410335" algn="l"/>
                <a:tab pos="2239645" algn="l"/>
              </a:tabLst>
            </a:pPr>
            <a:r>
              <a:rPr sz="1200" b="1" spc="30" dirty="0">
                <a:latin typeface="Arial"/>
                <a:cs typeface="Arial"/>
              </a:rPr>
              <a:t>Ко</a:t>
            </a:r>
            <a:r>
              <a:rPr sz="1200" b="1" spc="50" dirty="0">
                <a:latin typeface="Arial"/>
                <a:cs typeface="Arial"/>
              </a:rPr>
              <a:t>с</a:t>
            </a:r>
            <a:r>
              <a:rPr sz="1200" b="1" spc="25" dirty="0">
                <a:latin typeface="Arial"/>
                <a:cs typeface="Arial"/>
              </a:rPr>
              <a:t>в</a:t>
            </a:r>
            <a:r>
              <a:rPr sz="1200" b="1" spc="35" dirty="0">
                <a:latin typeface="Arial"/>
                <a:cs typeface="Arial"/>
              </a:rPr>
              <a:t>е</a:t>
            </a:r>
            <a:r>
              <a:rPr sz="1200" b="1" spc="40" dirty="0">
                <a:latin typeface="Arial"/>
                <a:cs typeface="Arial"/>
              </a:rPr>
              <a:t>нн</a:t>
            </a:r>
            <a:r>
              <a:rPr sz="1200" b="1" spc="30" dirty="0">
                <a:latin typeface="Arial"/>
                <a:cs typeface="Arial"/>
              </a:rPr>
              <a:t>ы</a:t>
            </a:r>
            <a:r>
              <a:rPr sz="1200" b="1" dirty="0">
                <a:latin typeface="Arial"/>
                <a:cs typeface="Arial"/>
              </a:rPr>
              <a:t>е	</a:t>
            </a:r>
            <a:r>
              <a:rPr sz="1200" spc="315" dirty="0">
                <a:latin typeface="Microsoft Sans Serif"/>
                <a:cs typeface="Microsoft Sans Serif"/>
              </a:rPr>
              <a:t>–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35" dirty="0">
                <a:latin typeface="Microsoft Sans Serif"/>
                <a:cs typeface="Microsoft Sans Serif"/>
              </a:rPr>
              <a:t>а</a:t>
            </a:r>
            <a:r>
              <a:rPr sz="1200" dirty="0">
                <a:latin typeface="Microsoft Sans Serif"/>
                <a:cs typeface="Microsoft Sans Serif"/>
              </a:rPr>
              <a:t>м</a:t>
            </a:r>
            <a:r>
              <a:rPr sz="1200" spc="25" dirty="0">
                <a:latin typeface="Microsoft Sans Serif"/>
                <a:cs typeface="Microsoft Sans Serif"/>
              </a:rPr>
              <a:t>п</a:t>
            </a:r>
            <a:r>
              <a:rPr sz="1200" spc="30" dirty="0">
                <a:latin typeface="Microsoft Sans Serif"/>
                <a:cs typeface="Microsoft Sans Serif"/>
              </a:rPr>
              <a:t>у</a:t>
            </a:r>
            <a:r>
              <a:rPr sz="1200" spc="45" dirty="0">
                <a:latin typeface="Microsoft Sans Serif"/>
                <a:cs typeface="Microsoft Sans Serif"/>
              </a:rPr>
              <a:t>л</a:t>
            </a:r>
            <a:r>
              <a:rPr sz="1200" spc="35" dirty="0">
                <a:latin typeface="Microsoft Sans Serif"/>
                <a:cs typeface="Microsoft Sans Serif"/>
              </a:rPr>
              <a:t>ы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30" dirty="0">
                <a:latin typeface="Microsoft Sans Serif"/>
                <a:cs typeface="Microsoft Sans Serif"/>
              </a:rPr>
              <a:t>с</a:t>
            </a:r>
            <a:r>
              <a:rPr sz="1200" spc="35" dirty="0">
                <a:latin typeface="Microsoft Sans Serif"/>
                <a:cs typeface="Microsoft Sans Serif"/>
              </a:rPr>
              <a:t>ы</a:t>
            </a:r>
            <a:r>
              <a:rPr sz="1200" spc="50" dirty="0">
                <a:latin typeface="Microsoft Sans Serif"/>
                <a:cs typeface="Microsoft Sans Serif"/>
              </a:rPr>
              <a:t>р</a:t>
            </a:r>
            <a:r>
              <a:rPr sz="1200" spc="25" dirty="0">
                <a:latin typeface="Microsoft Sans Serif"/>
                <a:cs typeface="Microsoft Sans Serif"/>
              </a:rPr>
              <a:t>ь</a:t>
            </a:r>
            <a:r>
              <a:rPr sz="1200" spc="3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3" name="object 73"/>
          <p:cNvSpPr txBox="1"/>
          <p:nvPr/>
        </p:nvSpPr>
        <p:spPr>
          <a:xfrm>
            <a:off x="7273290" y="2440051"/>
            <a:ext cx="32105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2169" algn="l"/>
                <a:tab pos="1520190" algn="l"/>
                <a:tab pos="2424430" algn="l"/>
                <a:tab pos="2804795" algn="l"/>
              </a:tabLst>
            </a:pPr>
            <a:r>
              <a:rPr sz="1200" spc="20" dirty="0">
                <a:latin typeface="Microsoft Sans Serif"/>
                <a:cs typeface="Microsoft Sans Serif"/>
              </a:rPr>
              <a:t>ш</a:t>
            </a:r>
            <a:r>
              <a:rPr sz="1200" dirty="0">
                <a:latin typeface="Microsoft Sans Serif"/>
                <a:cs typeface="Microsoft Sans Serif"/>
              </a:rPr>
              <a:t>п</a:t>
            </a:r>
            <a:r>
              <a:rPr sz="1200" spc="25" dirty="0">
                <a:latin typeface="Microsoft Sans Serif"/>
                <a:cs typeface="Microsoft Sans Serif"/>
              </a:rPr>
              <a:t>р</a:t>
            </a:r>
            <a:r>
              <a:rPr sz="1200" spc="15" dirty="0">
                <a:latin typeface="Microsoft Sans Serif"/>
                <a:cs typeface="Microsoft Sans Serif"/>
              </a:rPr>
              <a:t>и</a:t>
            </a:r>
            <a:r>
              <a:rPr sz="1200" spc="10" dirty="0">
                <a:latin typeface="Microsoft Sans Serif"/>
                <a:cs typeface="Microsoft Sans Serif"/>
              </a:rPr>
              <a:t>ц</a:t>
            </a:r>
            <a:r>
              <a:rPr sz="1200" spc="20" dirty="0">
                <a:latin typeface="Microsoft Sans Serif"/>
                <a:cs typeface="Microsoft Sans Serif"/>
              </a:rPr>
              <a:t>ы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20" dirty="0">
                <a:latin typeface="Microsoft Sans Serif"/>
                <a:cs typeface="Microsoft Sans Serif"/>
              </a:rPr>
              <a:t>с</a:t>
            </a:r>
            <a:r>
              <a:rPr sz="1200" spc="30" dirty="0">
                <a:latin typeface="Microsoft Sans Serif"/>
                <a:cs typeface="Microsoft Sans Serif"/>
              </a:rPr>
              <a:t>л</a:t>
            </a:r>
            <a:r>
              <a:rPr sz="1200" spc="25" dirty="0">
                <a:latin typeface="Microsoft Sans Serif"/>
                <a:cs typeface="Microsoft Sans Serif"/>
              </a:rPr>
              <a:t>е</a:t>
            </a:r>
            <a:r>
              <a:rPr sz="1200" spc="15" dirty="0">
                <a:latin typeface="Microsoft Sans Serif"/>
                <a:cs typeface="Microsoft Sans Serif"/>
              </a:rPr>
              <a:t>д</a:t>
            </a:r>
            <a:r>
              <a:rPr sz="1200" dirty="0">
                <a:latin typeface="Microsoft Sans Serif"/>
                <a:cs typeface="Microsoft Sans Serif"/>
              </a:rPr>
              <a:t>ы	</a:t>
            </a:r>
            <a:r>
              <a:rPr sz="1200" spc="15" dirty="0">
                <a:latin typeface="Microsoft Sans Serif"/>
                <a:cs typeface="Microsoft Sans Serif"/>
              </a:rPr>
              <a:t>ин</a:t>
            </a:r>
            <a:r>
              <a:rPr sz="1200" spc="30" dirty="0">
                <a:latin typeface="Microsoft Sans Serif"/>
                <a:cs typeface="Microsoft Sans Serif"/>
              </a:rPr>
              <a:t>ъ</a:t>
            </a:r>
            <a:r>
              <a:rPr sz="1200" spc="25" dirty="0">
                <a:latin typeface="Microsoft Sans Serif"/>
                <a:cs typeface="Microsoft Sans Serif"/>
              </a:rPr>
              <a:t>е</a:t>
            </a:r>
            <a:r>
              <a:rPr sz="1200" spc="-50" dirty="0">
                <a:latin typeface="Microsoft Sans Serif"/>
                <a:cs typeface="Microsoft Sans Serif"/>
              </a:rPr>
              <a:t>к</a:t>
            </a:r>
            <a:r>
              <a:rPr sz="1200" spc="10" dirty="0">
                <a:latin typeface="Microsoft Sans Serif"/>
                <a:cs typeface="Microsoft Sans Serif"/>
              </a:rPr>
              <a:t>ц</a:t>
            </a:r>
            <a:r>
              <a:rPr sz="1200" spc="15" dirty="0">
                <a:latin typeface="Microsoft Sans Serif"/>
                <a:cs typeface="Microsoft Sans Serif"/>
              </a:rPr>
              <a:t>и</a:t>
            </a:r>
            <a:r>
              <a:rPr sz="1200" spc="-5" dirty="0">
                <a:latin typeface="Microsoft Sans Serif"/>
                <a:cs typeface="Microsoft Sans Serif"/>
              </a:rPr>
              <a:t>й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15" dirty="0">
                <a:latin typeface="Microsoft Sans Serif"/>
                <a:cs typeface="Microsoft Sans Serif"/>
              </a:rPr>
              <a:t>н</a:t>
            </a:r>
            <a:r>
              <a:rPr sz="1200" dirty="0">
                <a:latin typeface="Microsoft Sans Serif"/>
                <a:cs typeface="Microsoft Sans Serif"/>
              </a:rPr>
              <a:t>а	</a:t>
            </a:r>
            <a:r>
              <a:rPr sz="1200" spc="-50" dirty="0">
                <a:latin typeface="Microsoft Sans Serif"/>
                <a:cs typeface="Microsoft Sans Serif"/>
              </a:rPr>
              <a:t>к</a:t>
            </a:r>
            <a:r>
              <a:rPr sz="1200" spc="25" dirty="0">
                <a:latin typeface="Microsoft Sans Serif"/>
                <a:cs typeface="Microsoft Sans Serif"/>
              </a:rPr>
              <a:t>о</a:t>
            </a:r>
            <a:r>
              <a:rPr sz="1200" spc="-40" dirty="0">
                <a:latin typeface="Microsoft Sans Serif"/>
                <a:cs typeface="Microsoft Sans Serif"/>
              </a:rPr>
              <a:t>ж</a:t>
            </a:r>
            <a:r>
              <a:rPr sz="1200" spc="2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4" name="object 74"/>
          <p:cNvSpPr txBox="1"/>
          <p:nvPr/>
        </p:nvSpPr>
        <p:spPr>
          <a:xfrm>
            <a:off x="7273290" y="2615565"/>
            <a:ext cx="32131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15" dirty="0">
                <a:latin typeface="Microsoft Sans Serif"/>
                <a:cs typeface="Microsoft Sans Serif"/>
              </a:rPr>
              <a:t>Изменяется</a:t>
            </a:r>
            <a:r>
              <a:rPr sz="1200" spc="35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стиль</a:t>
            </a:r>
            <a:r>
              <a:rPr sz="1200" spc="35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34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образ</a:t>
            </a:r>
            <a:r>
              <a:rPr sz="1200" spc="350" dirty="0">
                <a:latin typeface="Microsoft Sans Serif"/>
                <a:cs typeface="Microsoft Sans Serif"/>
              </a:rPr>
              <a:t> </a:t>
            </a:r>
            <a:r>
              <a:rPr sz="1200" spc="-25" dirty="0">
                <a:latin typeface="Microsoft Sans Serif"/>
                <a:cs typeface="Microsoft Sans Serif"/>
              </a:rPr>
              <a:t>жизни,</a:t>
            </a:r>
            <a:r>
              <a:rPr sz="1200" spc="3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протест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5" name="object 75"/>
          <p:cNvSpPr txBox="1"/>
          <p:nvPr/>
        </p:nvSpPr>
        <p:spPr>
          <a:xfrm>
            <a:off x="7273290" y="2790825"/>
            <a:ext cx="3214370" cy="558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 algn="just">
              <a:lnSpc>
                <a:spcPts val="1380"/>
              </a:lnSpc>
              <a:spcBef>
                <a:spcPts val="195"/>
              </a:spcBef>
            </a:pPr>
            <a:r>
              <a:rPr sz="1200" spc="-5" dirty="0">
                <a:latin typeface="Microsoft Sans Serif"/>
                <a:cs typeface="Microsoft Sans Serif"/>
              </a:rPr>
              <a:t>родителям,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бунт,</a:t>
            </a:r>
            <a:r>
              <a:rPr sz="1200" spc="-5" dirty="0">
                <a:latin typeface="Microsoft Sans Serif"/>
                <a:cs typeface="Microsoft Sans Serif"/>
              </a:rPr>
              <a:t> одиночество,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приступы, </a:t>
            </a:r>
            <a:r>
              <a:rPr sz="1200" spc="-30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беспричинная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веселость,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апатия,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леность, 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заторможенность.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6" name="object 76"/>
          <p:cNvSpPr txBox="1"/>
          <p:nvPr/>
        </p:nvSpPr>
        <p:spPr>
          <a:xfrm>
            <a:off x="7372350" y="3491865"/>
            <a:ext cx="30143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latin typeface="Arial"/>
                <a:cs typeface="Arial"/>
              </a:rPr>
              <a:t>ПОСЛЕДСТВИЯ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dirty="0">
                <a:latin typeface="Arial"/>
                <a:cs typeface="Arial"/>
              </a:rPr>
              <a:t>ПРИЕМА</a:t>
            </a:r>
            <a:r>
              <a:rPr sz="1200" b="1" spc="-4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НАРКОТИКОВ</a:t>
            </a:r>
            <a:endParaRPr sz="1200">
              <a:latin typeface="Arial"/>
              <a:cs typeface="Arial"/>
            </a:endParaRPr>
          </a:p>
        </p:txBody>
      </p:sp>
      <p:sp>
        <p:nvSpPr>
          <p:cNvPr id="77" name="object 77"/>
          <p:cNvSpPr txBox="1"/>
          <p:nvPr/>
        </p:nvSpPr>
        <p:spPr>
          <a:xfrm>
            <a:off x="7730490" y="4018026"/>
            <a:ext cx="27571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71880" algn="l"/>
                <a:tab pos="1311275" algn="l"/>
                <a:tab pos="2008505" algn="l"/>
                <a:tab pos="2242820" algn="l"/>
              </a:tabLst>
            </a:pPr>
            <a:r>
              <a:rPr sz="1200" b="1" spc="-5" dirty="0">
                <a:latin typeface="Arial"/>
                <a:cs typeface="Arial"/>
              </a:rPr>
              <a:t>Физические	</a:t>
            </a:r>
            <a:r>
              <a:rPr sz="1200" spc="315" dirty="0">
                <a:latin typeface="Microsoft Sans Serif"/>
                <a:cs typeface="Microsoft Sans Serif"/>
              </a:rPr>
              <a:t>–	</a:t>
            </a:r>
            <a:r>
              <a:rPr sz="1200" spc="-20" dirty="0">
                <a:latin typeface="Microsoft Sans Serif"/>
                <a:cs typeface="Microsoft Sans Serif"/>
              </a:rPr>
              <a:t>жжение	</a:t>
            </a:r>
            <a:r>
              <a:rPr sz="1200" dirty="0">
                <a:latin typeface="Microsoft Sans Serif"/>
                <a:cs typeface="Microsoft Sans Serif"/>
              </a:rPr>
              <a:t>в	</a:t>
            </a:r>
            <a:r>
              <a:rPr sz="1200" spc="-15" dirty="0">
                <a:latin typeface="Microsoft Sans Serif"/>
                <a:cs typeface="Microsoft Sans Serif"/>
              </a:rPr>
              <a:t>глазах,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8" name="object 78"/>
          <p:cNvSpPr txBox="1"/>
          <p:nvPr/>
        </p:nvSpPr>
        <p:spPr>
          <a:xfrm>
            <a:off x="7273290" y="4193285"/>
            <a:ext cx="321246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57860" algn="l"/>
                <a:tab pos="1466850" algn="l"/>
                <a:tab pos="2010410" algn="l"/>
              </a:tabLst>
            </a:pPr>
            <a:r>
              <a:rPr sz="1200" spc="-10" dirty="0">
                <a:latin typeface="Microsoft Sans Serif"/>
                <a:cs typeface="Microsoft Sans Serif"/>
              </a:rPr>
              <a:t>дрожь,	головная	</a:t>
            </a:r>
            <a:r>
              <a:rPr sz="1200" spc="-5" dirty="0">
                <a:latin typeface="Microsoft Sans Serif"/>
                <a:cs typeface="Microsoft Sans Serif"/>
              </a:rPr>
              <a:t>боль,	</a:t>
            </a:r>
            <a:r>
              <a:rPr sz="1200" spc="-15" dirty="0">
                <a:latin typeface="Microsoft Sans Serif"/>
                <a:cs typeface="Microsoft Sans Serif"/>
              </a:rPr>
              <a:t>головокружение,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79" name="object 79"/>
          <p:cNvSpPr txBox="1"/>
          <p:nvPr/>
        </p:nvSpPr>
        <p:spPr>
          <a:xfrm>
            <a:off x="7273290" y="4368546"/>
            <a:ext cx="32131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88975" algn="l"/>
                <a:tab pos="1381125" algn="l"/>
                <a:tab pos="1601470" algn="l"/>
                <a:tab pos="2940685" algn="l"/>
              </a:tabLst>
            </a:pPr>
            <a:r>
              <a:rPr sz="1200" spc="-40" dirty="0">
                <a:latin typeface="Microsoft Sans Serif"/>
                <a:cs typeface="Microsoft Sans Serif"/>
              </a:rPr>
              <a:t>к</a:t>
            </a:r>
            <a:r>
              <a:rPr sz="1200" spc="-35" dirty="0">
                <a:latin typeface="Microsoft Sans Serif"/>
                <a:cs typeface="Microsoft Sans Serif"/>
              </a:rPr>
              <a:t>о</a:t>
            </a:r>
            <a:r>
              <a:rPr sz="1200" spc="10" dirty="0">
                <a:latin typeface="Microsoft Sans Serif"/>
                <a:cs typeface="Microsoft Sans Serif"/>
              </a:rPr>
              <a:t>л</a:t>
            </a:r>
            <a:r>
              <a:rPr sz="1200" spc="-40" dirty="0">
                <a:latin typeface="Microsoft Sans Serif"/>
                <a:cs typeface="Microsoft Sans Serif"/>
              </a:rPr>
              <a:t>ик</a:t>
            </a:r>
            <a:r>
              <a:rPr sz="1200" spc="-5" dirty="0">
                <a:latin typeface="Microsoft Sans Serif"/>
                <a:cs typeface="Microsoft Sans Serif"/>
              </a:rPr>
              <a:t>и,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25" dirty="0">
                <a:latin typeface="Microsoft Sans Serif"/>
                <a:cs typeface="Microsoft Sans Serif"/>
              </a:rPr>
              <a:t>по</a:t>
            </a:r>
            <a:r>
              <a:rPr sz="1200" spc="-35" dirty="0">
                <a:latin typeface="Microsoft Sans Serif"/>
                <a:cs typeface="Microsoft Sans Serif"/>
              </a:rPr>
              <a:t>з</a:t>
            </a:r>
            <a:r>
              <a:rPr sz="1200" dirty="0">
                <a:latin typeface="Microsoft Sans Serif"/>
                <a:cs typeface="Microsoft Sans Serif"/>
              </a:rPr>
              <a:t>ывы	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20" dirty="0">
                <a:latin typeface="Microsoft Sans Serif"/>
                <a:cs typeface="Microsoft Sans Serif"/>
              </a:rPr>
              <a:t>м</a:t>
            </a:r>
            <a:r>
              <a:rPr sz="1200" spc="-10" dirty="0">
                <a:latin typeface="Microsoft Sans Serif"/>
                <a:cs typeface="Microsoft Sans Serif"/>
              </a:rPr>
              <a:t>очеисп</a:t>
            </a:r>
            <a:r>
              <a:rPr sz="1200" spc="-25" dirty="0">
                <a:latin typeface="Microsoft Sans Serif"/>
                <a:cs typeface="Microsoft Sans Serif"/>
              </a:rPr>
              <a:t>уска</a:t>
            </a:r>
            <a:r>
              <a:rPr sz="1200" spc="-5" dirty="0">
                <a:latin typeface="Microsoft Sans Serif"/>
                <a:cs typeface="Microsoft Sans Serif"/>
              </a:rPr>
              <a:t>ни</a:t>
            </a:r>
            <a:r>
              <a:rPr sz="1200" dirty="0">
                <a:latin typeface="Microsoft Sans Serif"/>
                <a:cs typeface="Microsoft Sans Serif"/>
              </a:rPr>
              <a:t>ю	или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0" name="object 80"/>
          <p:cNvSpPr txBox="1"/>
          <p:nvPr/>
        </p:nvSpPr>
        <p:spPr>
          <a:xfrm>
            <a:off x="7273290" y="4543806"/>
            <a:ext cx="321119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18590" algn="l"/>
              </a:tabLst>
            </a:pPr>
            <a:r>
              <a:rPr sz="1200" dirty="0">
                <a:latin typeface="Microsoft Sans Serif"/>
                <a:cs typeface="Microsoft Sans Serif"/>
              </a:rPr>
              <a:t>д</a:t>
            </a:r>
            <a:r>
              <a:rPr sz="1200" spc="-6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ф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ц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р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spc="-50" dirty="0">
                <a:latin typeface="Microsoft Sans Serif"/>
                <a:cs typeface="Microsoft Sans Serif"/>
              </a:rPr>
              <a:t>ж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5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-7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ь</a:t>
            </a:r>
            <a:r>
              <a:rPr sz="1200" spc="-6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1" name="object 81"/>
          <p:cNvSpPr txBox="1"/>
          <p:nvPr/>
        </p:nvSpPr>
        <p:spPr>
          <a:xfrm>
            <a:off x="7273290" y="4719320"/>
            <a:ext cx="320992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55775" algn="l"/>
                <a:tab pos="2646045" algn="l"/>
              </a:tabLst>
            </a:pPr>
            <a:r>
              <a:rPr sz="1200" spc="75" dirty="0">
                <a:latin typeface="Microsoft Sans Serif"/>
                <a:cs typeface="Microsoft Sans Serif"/>
              </a:rPr>
              <a:t>подозрительность,	</a:t>
            </a:r>
            <a:r>
              <a:rPr sz="1200" spc="70" dirty="0">
                <a:latin typeface="Microsoft Sans Serif"/>
                <a:cs typeface="Microsoft Sans Serif"/>
              </a:rPr>
              <a:t>тревога,	</a:t>
            </a:r>
            <a:r>
              <a:rPr sz="1200" spc="65" dirty="0">
                <a:latin typeface="Microsoft Sans Serif"/>
                <a:cs typeface="Microsoft Sans Serif"/>
              </a:rPr>
              <a:t>грусть,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2" name="object 82"/>
          <p:cNvSpPr txBox="1"/>
          <p:nvPr/>
        </p:nvSpPr>
        <p:spPr>
          <a:xfrm>
            <a:off x="8632240" y="4894580"/>
            <a:ext cx="18516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54075" algn="l"/>
              </a:tabLst>
            </a:pPr>
            <a:r>
              <a:rPr sz="1200" spc="110" dirty="0">
                <a:latin typeface="Microsoft Sans Serif"/>
                <a:cs typeface="Microsoft Sans Serif"/>
              </a:rPr>
              <a:t>а</a:t>
            </a:r>
            <a:r>
              <a:rPr sz="1200" spc="70" dirty="0">
                <a:latin typeface="Microsoft Sans Serif"/>
                <a:cs typeface="Microsoft Sans Serif"/>
              </a:rPr>
              <a:t>п</a:t>
            </a:r>
            <a:r>
              <a:rPr sz="1200" spc="110" dirty="0">
                <a:latin typeface="Microsoft Sans Serif"/>
                <a:cs typeface="Microsoft Sans Serif"/>
              </a:rPr>
              <a:t>а</a:t>
            </a:r>
            <a:r>
              <a:rPr sz="1200" spc="105" dirty="0">
                <a:latin typeface="Microsoft Sans Serif"/>
                <a:cs typeface="Microsoft Sans Serif"/>
              </a:rPr>
              <a:t>т</a:t>
            </a:r>
            <a:r>
              <a:rPr sz="1200" spc="100" dirty="0">
                <a:latin typeface="Microsoft Sans Serif"/>
                <a:cs typeface="Microsoft Sans Serif"/>
              </a:rPr>
              <a:t>ия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95" dirty="0">
                <a:latin typeface="Microsoft Sans Serif"/>
                <a:cs typeface="Microsoft Sans Serif"/>
              </a:rPr>
              <a:t>т</a:t>
            </a:r>
            <a:r>
              <a:rPr sz="1200" spc="110" dirty="0">
                <a:latin typeface="Microsoft Sans Serif"/>
                <a:cs typeface="Microsoft Sans Serif"/>
              </a:rPr>
              <a:t>а</a:t>
            </a:r>
            <a:r>
              <a:rPr sz="1200" spc="90" dirty="0">
                <a:latin typeface="Microsoft Sans Serif"/>
                <a:cs typeface="Microsoft Sans Serif"/>
              </a:rPr>
              <a:t>х</a:t>
            </a:r>
            <a:r>
              <a:rPr sz="1200" spc="100" dirty="0">
                <a:latin typeface="Microsoft Sans Serif"/>
                <a:cs typeface="Microsoft Sans Serif"/>
              </a:rPr>
              <a:t>и</a:t>
            </a:r>
            <a:r>
              <a:rPr sz="1200" spc="30" dirty="0">
                <a:latin typeface="Microsoft Sans Serif"/>
                <a:cs typeface="Microsoft Sans Serif"/>
              </a:rPr>
              <a:t>к</a:t>
            </a:r>
            <a:r>
              <a:rPr sz="1200" spc="110" dirty="0">
                <a:latin typeface="Microsoft Sans Serif"/>
                <a:cs typeface="Microsoft Sans Serif"/>
              </a:rPr>
              <a:t>ар</a:t>
            </a:r>
            <a:r>
              <a:rPr sz="1200" spc="100" dirty="0">
                <a:latin typeface="Microsoft Sans Serif"/>
                <a:cs typeface="Microsoft Sans Serif"/>
              </a:rPr>
              <a:t>д</a:t>
            </a:r>
            <a:r>
              <a:rPr sz="1200" spc="90" dirty="0">
                <a:latin typeface="Microsoft Sans Serif"/>
                <a:cs typeface="Microsoft Sans Serif"/>
              </a:rPr>
              <a:t>и</a:t>
            </a:r>
            <a:r>
              <a:rPr sz="1200" spc="100" dirty="0">
                <a:latin typeface="Microsoft Sans Serif"/>
                <a:cs typeface="Microsoft Sans Serif"/>
              </a:rPr>
              <a:t>я</a:t>
            </a:r>
            <a:r>
              <a:rPr sz="1200" dirty="0">
                <a:latin typeface="Microsoft Sans Serif"/>
                <a:cs typeface="Microsoft Sans Serif"/>
              </a:rPr>
              <a:t>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8574633" y="5069840"/>
            <a:ext cx="19094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28700" algn="l"/>
              </a:tabLst>
            </a:pPr>
            <a:r>
              <a:rPr sz="1200" spc="110" dirty="0">
                <a:latin typeface="Microsoft Sans Serif"/>
                <a:cs typeface="Microsoft Sans Serif"/>
              </a:rPr>
              <a:t>кровяное	</a:t>
            </a:r>
            <a:r>
              <a:rPr sz="1200" spc="120" dirty="0">
                <a:latin typeface="Microsoft Sans Serif"/>
                <a:cs typeface="Microsoft Sans Serif"/>
              </a:rPr>
              <a:t>давление,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4" name="object 84"/>
          <p:cNvSpPr txBox="1"/>
          <p:nvPr/>
        </p:nvSpPr>
        <p:spPr>
          <a:xfrm>
            <a:off x="7273290" y="4894580"/>
            <a:ext cx="1156335" cy="558800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sz="1200" spc="110" dirty="0">
                <a:latin typeface="Microsoft Sans Serif"/>
                <a:cs typeface="Microsoft Sans Serif"/>
              </a:rPr>
              <a:t>ра</a:t>
            </a:r>
            <a:r>
              <a:rPr sz="1200" spc="55" dirty="0">
                <a:latin typeface="Microsoft Sans Serif"/>
                <a:cs typeface="Microsoft Sans Serif"/>
              </a:rPr>
              <a:t>з</a:t>
            </a:r>
            <a:r>
              <a:rPr sz="1200" spc="100" dirty="0">
                <a:latin typeface="Microsoft Sans Serif"/>
                <a:cs typeface="Microsoft Sans Serif"/>
              </a:rPr>
              <a:t>д</a:t>
            </a:r>
            <a:r>
              <a:rPr sz="1200" spc="95" dirty="0">
                <a:latin typeface="Microsoft Sans Serif"/>
                <a:cs typeface="Microsoft Sans Serif"/>
              </a:rPr>
              <a:t>р</a:t>
            </a:r>
            <a:r>
              <a:rPr sz="1200" spc="110" dirty="0">
                <a:latin typeface="Microsoft Sans Serif"/>
                <a:cs typeface="Microsoft Sans Serif"/>
              </a:rPr>
              <a:t>а</a:t>
            </a:r>
            <a:r>
              <a:rPr sz="1200" spc="55" dirty="0">
                <a:latin typeface="Microsoft Sans Serif"/>
                <a:cs typeface="Microsoft Sans Serif"/>
              </a:rPr>
              <a:t>ж</a:t>
            </a:r>
            <a:r>
              <a:rPr sz="1200" spc="110" dirty="0">
                <a:latin typeface="Microsoft Sans Serif"/>
                <a:cs typeface="Microsoft Sans Serif"/>
              </a:rPr>
              <a:t>е</a:t>
            </a:r>
            <a:r>
              <a:rPr sz="1200" spc="95" dirty="0">
                <a:latin typeface="Microsoft Sans Serif"/>
                <a:cs typeface="Microsoft Sans Serif"/>
              </a:rPr>
              <a:t>н</a:t>
            </a:r>
            <a:r>
              <a:rPr sz="1200" spc="90" dirty="0">
                <a:latin typeface="Microsoft Sans Serif"/>
                <a:cs typeface="Microsoft Sans Serif"/>
              </a:rPr>
              <a:t>и</a:t>
            </a:r>
            <a:r>
              <a:rPr sz="1200" spc="110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,  </a:t>
            </a:r>
            <a:r>
              <a:rPr sz="1200" spc="120" dirty="0">
                <a:latin typeface="Microsoft Sans Serif"/>
                <a:cs typeface="Microsoft Sans Serif"/>
              </a:rPr>
              <a:t>повышенное </a:t>
            </a:r>
            <a:r>
              <a:rPr sz="1200" spc="125" dirty="0">
                <a:latin typeface="Microsoft Sans Serif"/>
                <a:cs typeface="Microsoft Sans Serif"/>
              </a:rPr>
              <a:t> </a:t>
            </a:r>
            <a:r>
              <a:rPr sz="1200" spc="60" dirty="0">
                <a:latin typeface="Microsoft Sans Serif"/>
                <a:cs typeface="Microsoft Sans Serif"/>
              </a:rPr>
              <a:t>повышенная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5" name="object 85"/>
          <p:cNvSpPr txBox="1"/>
          <p:nvPr/>
        </p:nvSpPr>
        <p:spPr>
          <a:xfrm>
            <a:off x="8477097" y="5245100"/>
            <a:ext cx="20066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89050" algn="l"/>
              </a:tabLst>
            </a:pPr>
            <a:r>
              <a:rPr sz="1200" spc="60" dirty="0">
                <a:latin typeface="Microsoft Sans Serif"/>
                <a:cs typeface="Microsoft Sans Serif"/>
              </a:rPr>
              <a:t>температура,	</a:t>
            </a:r>
            <a:r>
              <a:rPr sz="1200" spc="55" dirty="0">
                <a:latin typeface="Microsoft Sans Serif"/>
                <a:cs typeface="Microsoft Sans Serif"/>
              </a:rPr>
              <a:t>аритмия,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6" name="object 86"/>
          <p:cNvSpPr txBox="1"/>
          <p:nvPr/>
        </p:nvSpPr>
        <p:spPr>
          <a:xfrm>
            <a:off x="7273290" y="5420359"/>
            <a:ext cx="247142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latin typeface="Microsoft Sans Serif"/>
                <a:cs typeface="Microsoft Sans Serif"/>
              </a:rPr>
              <a:t>эпилепсоидные</a:t>
            </a:r>
            <a:r>
              <a:rPr sz="1200" spc="5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припадки,</a:t>
            </a:r>
            <a:r>
              <a:rPr sz="1200" dirty="0">
                <a:latin typeface="Microsoft Sans Serif"/>
                <a:cs typeface="Microsoft Sans Serif"/>
              </a:rPr>
              <a:t> </a:t>
            </a:r>
            <a:r>
              <a:rPr sz="1200" spc="-10" dirty="0">
                <a:latin typeface="Microsoft Sans Serif"/>
                <a:cs typeface="Microsoft Sans Serif"/>
              </a:rPr>
              <a:t>смерть.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7" name="object 87"/>
          <p:cNvSpPr txBox="1"/>
          <p:nvPr/>
        </p:nvSpPr>
        <p:spPr>
          <a:xfrm>
            <a:off x="7730490" y="5595620"/>
            <a:ext cx="275463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11275" algn="l"/>
                <a:tab pos="1618615" algn="l"/>
              </a:tabLst>
            </a:pPr>
            <a:r>
              <a:rPr sz="1200" b="1" spc="65" dirty="0">
                <a:latin typeface="Arial"/>
                <a:cs typeface="Arial"/>
              </a:rPr>
              <a:t>Психические	</a:t>
            </a:r>
            <a:r>
              <a:rPr sz="1200" spc="315" dirty="0">
                <a:latin typeface="Microsoft Sans Serif"/>
                <a:cs typeface="Microsoft Sans Serif"/>
              </a:rPr>
              <a:t>–	</a:t>
            </a:r>
            <a:r>
              <a:rPr sz="1200" spc="55" dirty="0">
                <a:latin typeface="Microsoft Sans Serif"/>
                <a:cs typeface="Microsoft Sans Serif"/>
              </a:rPr>
              <a:t>маниакальное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8" name="object 88"/>
          <p:cNvSpPr txBox="1"/>
          <p:nvPr/>
        </p:nvSpPr>
        <p:spPr>
          <a:xfrm>
            <a:off x="7273290" y="5771134"/>
            <a:ext cx="321056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483360" algn="l"/>
                <a:tab pos="2533650" algn="l"/>
              </a:tabLst>
            </a:pPr>
            <a:r>
              <a:rPr sz="1200" spc="10" dirty="0">
                <a:latin typeface="Microsoft Sans Serif"/>
                <a:cs typeface="Microsoft Sans Serif"/>
              </a:rPr>
              <a:t>п</a:t>
            </a:r>
            <a:r>
              <a:rPr sz="1200" spc="30" dirty="0">
                <a:latin typeface="Microsoft Sans Serif"/>
                <a:cs typeface="Microsoft Sans Serif"/>
              </a:rPr>
              <a:t>си</a:t>
            </a:r>
            <a:r>
              <a:rPr sz="1200" spc="20" dirty="0">
                <a:latin typeface="Microsoft Sans Serif"/>
                <a:cs typeface="Microsoft Sans Serif"/>
              </a:rPr>
              <a:t>х</a:t>
            </a:r>
            <a:r>
              <a:rPr sz="1200" spc="35" dirty="0">
                <a:latin typeface="Microsoft Sans Serif"/>
                <a:cs typeface="Microsoft Sans Serif"/>
              </a:rPr>
              <a:t>о</a:t>
            </a:r>
            <a:r>
              <a:rPr sz="1200" spc="10" dirty="0">
                <a:latin typeface="Microsoft Sans Serif"/>
                <a:cs typeface="Microsoft Sans Serif"/>
              </a:rPr>
              <a:t>п</a:t>
            </a:r>
            <a:r>
              <a:rPr sz="1200" spc="25" dirty="0">
                <a:latin typeface="Microsoft Sans Serif"/>
                <a:cs typeface="Microsoft Sans Serif"/>
              </a:rPr>
              <a:t>а</a:t>
            </a:r>
            <a:r>
              <a:rPr sz="1200" spc="35" dirty="0">
                <a:latin typeface="Microsoft Sans Serif"/>
                <a:cs typeface="Microsoft Sans Serif"/>
              </a:rPr>
              <a:t>т</a:t>
            </a:r>
            <a:r>
              <a:rPr sz="1200" spc="30" dirty="0">
                <a:latin typeface="Microsoft Sans Serif"/>
                <a:cs typeface="Microsoft Sans Serif"/>
              </a:rPr>
              <a:t>и</a:t>
            </a:r>
            <a:r>
              <a:rPr sz="1200" spc="5" dirty="0">
                <a:latin typeface="Microsoft Sans Serif"/>
                <a:cs typeface="Microsoft Sans Serif"/>
              </a:rPr>
              <a:t>ч</a:t>
            </a:r>
            <a:r>
              <a:rPr sz="1200" spc="35" dirty="0">
                <a:latin typeface="Microsoft Sans Serif"/>
                <a:cs typeface="Microsoft Sans Serif"/>
              </a:rPr>
              <a:t>е</a:t>
            </a:r>
            <a:r>
              <a:rPr sz="1200" spc="30" dirty="0">
                <a:latin typeface="Microsoft Sans Serif"/>
                <a:cs typeface="Microsoft Sans Serif"/>
              </a:rPr>
              <a:t>с</a:t>
            </a:r>
            <a:r>
              <a:rPr sz="1200" spc="-50" dirty="0">
                <a:latin typeface="Microsoft Sans Serif"/>
                <a:cs typeface="Microsoft Sans Serif"/>
              </a:rPr>
              <a:t>к</a:t>
            </a:r>
            <a:r>
              <a:rPr sz="1200" spc="25" dirty="0">
                <a:latin typeface="Microsoft Sans Serif"/>
                <a:cs typeface="Microsoft Sans Serif"/>
              </a:rPr>
              <a:t>о</a:t>
            </a:r>
            <a:r>
              <a:rPr sz="1200" dirty="0">
                <a:latin typeface="Microsoft Sans Serif"/>
                <a:cs typeface="Microsoft Sans Serif"/>
              </a:rPr>
              <a:t>е	</a:t>
            </a:r>
            <a:r>
              <a:rPr sz="1200" spc="10" dirty="0">
                <a:latin typeface="Microsoft Sans Serif"/>
                <a:cs typeface="Microsoft Sans Serif"/>
              </a:rPr>
              <a:t>п</a:t>
            </a:r>
            <a:r>
              <a:rPr sz="1200" spc="35" dirty="0">
                <a:latin typeface="Microsoft Sans Serif"/>
                <a:cs typeface="Microsoft Sans Serif"/>
              </a:rPr>
              <a:t>о</a:t>
            </a:r>
            <a:r>
              <a:rPr sz="1200" spc="30" dirty="0">
                <a:latin typeface="Microsoft Sans Serif"/>
                <a:cs typeface="Microsoft Sans Serif"/>
              </a:rPr>
              <a:t>в</a:t>
            </a:r>
            <a:r>
              <a:rPr sz="1200" spc="35" dirty="0">
                <a:latin typeface="Microsoft Sans Serif"/>
                <a:cs typeface="Microsoft Sans Serif"/>
              </a:rPr>
              <a:t>е</a:t>
            </a:r>
            <a:r>
              <a:rPr sz="1200" spc="15" dirty="0">
                <a:latin typeface="Microsoft Sans Serif"/>
                <a:cs typeface="Microsoft Sans Serif"/>
              </a:rPr>
              <a:t>д</a:t>
            </a:r>
            <a:r>
              <a:rPr sz="1200" spc="35" dirty="0">
                <a:latin typeface="Microsoft Sans Serif"/>
                <a:cs typeface="Microsoft Sans Serif"/>
              </a:rPr>
              <a:t>е</a:t>
            </a:r>
            <a:r>
              <a:rPr sz="1200" spc="25" dirty="0">
                <a:latin typeface="Microsoft Sans Serif"/>
                <a:cs typeface="Microsoft Sans Serif"/>
              </a:rPr>
              <a:t>н</a:t>
            </a:r>
            <a:r>
              <a:rPr sz="1200" spc="15" dirty="0">
                <a:latin typeface="Microsoft Sans Serif"/>
                <a:cs typeface="Microsoft Sans Serif"/>
              </a:rPr>
              <a:t>и</a:t>
            </a:r>
            <a:r>
              <a:rPr sz="1200" spc="3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35" dirty="0">
                <a:latin typeface="Microsoft Sans Serif"/>
                <a:cs typeface="Microsoft Sans Serif"/>
              </a:rPr>
              <a:t>т</a:t>
            </a:r>
            <a:r>
              <a:rPr sz="1200" spc="25" dirty="0">
                <a:latin typeface="Microsoft Sans Serif"/>
                <a:cs typeface="Microsoft Sans Serif"/>
              </a:rPr>
              <a:t>е</a:t>
            </a:r>
            <a:r>
              <a:rPr sz="1200" spc="35" dirty="0">
                <a:latin typeface="Microsoft Sans Serif"/>
                <a:cs typeface="Microsoft Sans Serif"/>
              </a:rPr>
              <a:t>р</a:t>
            </a:r>
            <a:r>
              <a:rPr sz="1200" spc="25" dirty="0">
                <a:latin typeface="Microsoft Sans Serif"/>
                <a:cs typeface="Microsoft Sans Serif"/>
              </a:rPr>
              <a:t>яет</a:t>
            </a:r>
            <a:r>
              <a:rPr sz="1200" spc="30" dirty="0">
                <a:latin typeface="Microsoft Sans Serif"/>
                <a:cs typeface="Microsoft Sans Serif"/>
              </a:rPr>
              <a:t>с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89" name="object 89"/>
          <p:cNvSpPr txBox="1"/>
          <p:nvPr/>
        </p:nvSpPr>
        <p:spPr>
          <a:xfrm>
            <a:off x="7273290" y="5946394"/>
            <a:ext cx="321310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latin typeface="Microsoft Sans Serif"/>
                <a:cs typeface="Microsoft Sans Serif"/>
              </a:rPr>
              <a:t>интерес   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spc="165" dirty="0">
                <a:latin typeface="Microsoft Sans Serif"/>
                <a:cs typeface="Microsoft Sans Serif"/>
              </a:rPr>
              <a:t>  </a:t>
            </a:r>
            <a:r>
              <a:rPr sz="1200" spc="-5" dirty="0">
                <a:latin typeface="Microsoft Sans Serif"/>
                <a:cs typeface="Microsoft Sans Serif"/>
              </a:rPr>
              <a:t>работе,</a:t>
            </a:r>
            <a:r>
              <a:rPr sz="1200" spc="6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семье,</a:t>
            </a:r>
            <a:r>
              <a:rPr sz="1200" spc="64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теряется</a:t>
            </a:r>
            <a:r>
              <a:rPr sz="1200" spc="65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вес,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90" name="object 90"/>
          <p:cNvSpPr txBox="1"/>
          <p:nvPr/>
        </p:nvSpPr>
        <p:spPr>
          <a:xfrm>
            <a:off x="7273290" y="6121654"/>
            <a:ext cx="3214370" cy="3841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350" algn="r">
              <a:lnSpc>
                <a:spcPts val="1410"/>
              </a:lnSpc>
              <a:spcBef>
                <a:spcPts val="100"/>
              </a:spcBef>
              <a:tabLst>
                <a:tab pos="1519555" algn="l"/>
              </a:tabLst>
            </a:pPr>
            <a:r>
              <a:rPr sz="1200" dirty="0">
                <a:latin typeface="Microsoft Sans Serif"/>
                <a:cs typeface="Microsoft Sans Serif"/>
              </a:rPr>
              <a:t>а</a:t>
            </a:r>
            <a:r>
              <a:rPr sz="1200" spc="4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409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425" dirty="0">
                <a:latin typeface="Microsoft Sans Serif"/>
                <a:cs typeface="Microsoft Sans Serif"/>
              </a:rPr>
              <a:t> </a:t>
            </a:r>
            <a:r>
              <a:rPr sz="1200" spc="-35" dirty="0">
                <a:latin typeface="Microsoft Sans Serif"/>
                <a:cs typeface="Microsoft Sans Serif"/>
              </a:rPr>
              <a:t>м</a:t>
            </a:r>
            <a:r>
              <a:rPr sz="1200" spc="4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42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я</a:t>
            </a:r>
            <a:r>
              <a:rPr sz="1200" spc="409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,	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4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r>
              <a:rPr sz="1200" spc="41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т</a:t>
            </a:r>
            <a:r>
              <a:rPr sz="1200" spc="4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409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щ</a:t>
            </a:r>
            <a:r>
              <a:rPr sz="1200" spc="400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415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н</a:t>
            </a:r>
            <a:r>
              <a:rPr sz="1200" spc="400" dirty="0">
                <a:latin typeface="Microsoft Sans Serif"/>
                <a:cs typeface="Microsoft Sans Serif"/>
              </a:rPr>
              <a:t> </a:t>
            </a:r>
            <a:r>
              <a:rPr sz="1200" spc="-5" dirty="0">
                <a:latin typeface="Microsoft Sans Serif"/>
                <a:cs typeface="Microsoft Sans Serif"/>
              </a:rPr>
              <a:t>и</a:t>
            </a:r>
            <a:r>
              <a:rPr sz="1200" spc="405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409" dirty="0">
                <a:latin typeface="Microsoft Sans Serif"/>
                <a:cs typeface="Microsoft Sans Serif"/>
              </a:rPr>
              <a:t> </a:t>
            </a:r>
            <a:r>
              <a:rPr sz="1200" dirty="0">
                <a:latin typeface="Microsoft Sans Serif"/>
                <a:cs typeface="Microsoft Sans Serif"/>
              </a:rPr>
              <a:t>.</a:t>
            </a:r>
            <a:endParaRPr sz="1200">
              <a:latin typeface="Microsoft Sans Serif"/>
              <a:cs typeface="Microsoft Sans Serif"/>
            </a:endParaRPr>
          </a:p>
          <a:p>
            <a:pPr marR="5080" algn="r">
              <a:lnSpc>
                <a:spcPts val="1410"/>
              </a:lnSpc>
              <a:tabLst>
                <a:tab pos="1285875" algn="l"/>
                <a:tab pos="1589405" algn="l"/>
                <a:tab pos="2654935" algn="l"/>
              </a:tabLst>
            </a:pPr>
            <a:r>
              <a:rPr sz="1200" b="1" spc="55" dirty="0">
                <a:latin typeface="Arial"/>
                <a:cs typeface="Arial"/>
              </a:rPr>
              <a:t>Социальные	</a:t>
            </a:r>
            <a:r>
              <a:rPr sz="1200" spc="315" dirty="0">
                <a:latin typeface="Microsoft Sans Serif"/>
                <a:cs typeface="Microsoft Sans Serif"/>
              </a:rPr>
              <a:t>–	</a:t>
            </a:r>
            <a:r>
              <a:rPr sz="1200" spc="50" dirty="0">
                <a:latin typeface="Microsoft Sans Serif"/>
                <a:cs typeface="Microsoft Sans Serif"/>
              </a:rPr>
              <a:t>сближение	</a:t>
            </a:r>
            <a:r>
              <a:rPr sz="1200" dirty="0">
                <a:latin typeface="Microsoft Sans Serif"/>
                <a:cs typeface="Microsoft Sans Serif"/>
              </a:rPr>
              <a:t>с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91" name="object 91"/>
          <p:cNvSpPr txBox="1"/>
          <p:nvPr/>
        </p:nvSpPr>
        <p:spPr>
          <a:xfrm>
            <a:off x="7273290" y="6472225"/>
            <a:ext cx="32137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12850" algn="l"/>
                <a:tab pos="1903095" algn="l"/>
                <a:tab pos="2637155" algn="l"/>
              </a:tabLst>
            </a:pPr>
            <a:r>
              <a:rPr sz="1200" spc="-15" dirty="0">
                <a:latin typeface="Microsoft Sans Serif"/>
                <a:cs typeface="Microsoft Sans Serif"/>
              </a:rPr>
              <a:t>наркоманами,	</a:t>
            </a:r>
            <a:r>
              <a:rPr sz="1200" spc="-10" dirty="0">
                <a:latin typeface="Microsoft Sans Serif"/>
                <a:cs typeface="Microsoft Sans Serif"/>
              </a:rPr>
              <a:t>потеря	друзей,	</a:t>
            </a:r>
            <a:r>
              <a:rPr sz="1200" spc="-5" dirty="0">
                <a:latin typeface="Microsoft Sans Serif"/>
                <a:cs typeface="Microsoft Sans Serif"/>
              </a:rPr>
              <a:t>работы,</a:t>
            </a:r>
            <a:endParaRPr sz="1200">
              <a:latin typeface="Microsoft Sans Serif"/>
              <a:cs typeface="Microsoft Sans Serif"/>
            </a:endParaRPr>
          </a:p>
        </p:txBody>
      </p:sp>
      <p:sp>
        <p:nvSpPr>
          <p:cNvPr id="92" name="object 92"/>
          <p:cNvSpPr txBox="1"/>
          <p:nvPr/>
        </p:nvSpPr>
        <p:spPr>
          <a:xfrm>
            <a:off x="7273290" y="6647484"/>
            <a:ext cx="3213735" cy="384175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  <a:tabLst>
                <a:tab pos="617220" algn="l"/>
                <a:tab pos="1515745" algn="l"/>
                <a:tab pos="1713864" algn="l"/>
                <a:tab pos="2857500" algn="l"/>
              </a:tabLst>
            </a:pPr>
            <a:r>
              <a:rPr sz="1200" dirty="0">
                <a:latin typeface="Microsoft Sans Serif"/>
                <a:cs typeface="Microsoft Sans Serif"/>
              </a:rPr>
              <a:t>се</a:t>
            </a:r>
            <a:r>
              <a:rPr sz="1200" spc="-10" dirty="0">
                <a:latin typeface="Microsoft Sans Serif"/>
                <a:cs typeface="Microsoft Sans Serif"/>
              </a:rPr>
              <a:t>мьи;	</a:t>
            </a:r>
            <a:r>
              <a:rPr sz="1200" spc="-35" dirty="0">
                <a:latin typeface="Microsoft Sans Serif"/>
                <a:cs typeface="Microsoft Sans Serif"/>
              </a:rPr>
              <a:t>г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0" dirty="0">
                <a:latin typeface="Microsoft Sans Serif"/>
                <a:cs typeface="Microsoft Sans Serif"/>
              </a:rPr>
              <a:t>т</a:t>
            </a:r>
            <a:r>
              <a:rPr sz="1200" dirty="0">
                <a:latin typeface="Microsoft Sans Serif"/>
                <a:cs typeface="Microsoft Sans Serif"/>
              </a:rPr>
              <a:t>о</a:t>
            </a:r>
            <a:r>
              <a:rPr sz="1200" spc="-10" dirty="0">
                <a:latin typeface="Microsoft Sans Serif"/>
                <a:cs typeface="Microsoft Sans Serif"/>
              </a:rPr>
              <a:t>внос</a:t>
            </a:r>
            <a:r>
              <a:rPr sz="1200" spc="-5" dirty="0">
                <a:latin typeface="Microsoft Sans Serif"/>
                <a:cs typeface="Microsoft Sans Serif"/>
              </a:rPr>
              <a:t>ть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75" dirty="0">
                <a:latin typeface="Microsoft Sans Serif"/>
                <a:cs typeface="Microsoft Sans Serif"/>
              </a:rPr>
              <a:t>к</a:t>
            </a:r>
            <a:r>
              <a:rPr sz="1200" dirty="0">
                <a:latin typeface="Microsoft Sans Serif"/>
                <a:cs typeface="Microsoft Sans Serif"/>
              </a:rPr>
              <a:t>	</a:t>
            </a:r>
            <a:r>
              <a:rPr sz="1200" spc="-10" dirty="0">
                <a:latin typeface="Microsoft Sans Serif"/>
                <a:cs typeface="Microsoft Sans Serif"/>
              </a:rPr>
              <a:t>пр</a:t>
            </a:r>
            <a:r>
              <a:rPr sz="1200" spc="-5" dirty="0">
                <a:latin typeface="Microsoft Sans Serif"/>
                <a:cs typeface="Microsoft Sans Serif"/>
              </a:rPr>
              <a:t>е</a:t>
            </a:r>
            <a:r>
              <a:rPr sz="1200" dirty="0">
                <a:latin typeface="Microsoft Sans Serif"/>
                <a:cs typeface="Microsoft Sans Serif"/>
              </a:rPr>
              <a:t>ст</a:t>
            </a:r>
            <a:r>
              <a:rPr sz="1200" spc="-10" dirty="0">
                <a:latin typeface="Microsoft Sans Serif"/>
                <a:cs typeface="Microsoft Sans Serif"/>
              </a:rPr>
              <a:t>у</a:t>
            </a:r>
            <a:r>
              <a:rPr sz="1200" spc="-5" dirty="0">
                <a:latin typeface="Microsoft Sans Serif"/>
                <a:cs typeface="Microsoft Sans Serif"/>
              </a:rPr>
              <a:t>п</a:t>
            </a:r>
            <a:r>
              <a:rPr sz="1200" spc="-15" dirty="0">
                <a:latin typeface="Microsoft Sans Serif"/>
                <a:cs typeface="Microsoft Sans Serif"/>
              </a:rPr>
              <a:t>л</a:t>
            </a:r>
            <a:r>
              <a:rPr sz="1200" dirty="0">
                <a:latin typeface="Microsoft Sans Serif"/>
                <a:cs typeface="Microsoft Sans Serif"/>
              </a:rPr>
              <a:t>е</a:t>
            </a:r>
            <a:r>
              <a:rPr sz="1200" spc="-5" dirty="0">
                <a:latin typeface="Microsoft Sans Serif"/>
                <a:cs typeface="Microsoft Sans Serif"/>
              </a:rPr>
              <a:t>ни</a:t>
            </a:r>
            <a:r>
              <a:rPr sz="1200" dirty="0">
                <a:latin typeface="Microsoft Sans Serif"/>
                <a:cs typeface="Microsoft Sans Serif"/>
              </a:rPr>
              <a:t>ю	р</a:t>
            </a:r>
            <a:r>
              <a:rPr sz="1200" spc="-10" dirty="0">
                <a:latin typeface="Microsoft Sans Serif"/>
                <a:cs typeface="Microsoft Sans Serif"/>
              </a:rPr>
              <a:t>а</a:t>
            </a:r>
            <a:r>
              <a:rPr sz="1200" spc="-5" dirty="0">
                <a:latin typeface="Microsoft Sans Serif"/>
                <a:cs typeface="Microsoft Sans Serif"/>
              </a:rPr>
              <a:t>ди  новой</a:t>
            </a:r>
            <a:r>
              <a:rPr sz="1200" spc="10" dirty="0">
                <a:latin typeface="Microsoft Sans Serif"/>
                <a:cs typeface="Microsoft Sans Serif"/>
              </a:rPr>
              <a:t> </a:t>
            </a:r>
            <a:r>
              <a:rPr sz="1200" spc="-15" dirty="0">
                <a:latin typeface="Microsoft Sans Serif"/>
                <a:cs typeface="Microsoft Sans Serif"/>
              </a:rPr>
              <a:t>дозы.</a:t>
            </a:r>
            <a:endParaRPr sz="1200">
              <a:latin typeface="Microsoft Sans Serif"/>
              <a:cs typeface="Microsoft Sans Serif"/>
            </a:endParaRPr>
          </a:p>
        </p:txBody>
      </p:sp>
      <p:grpSp>
        <p:nvGrpSpPr>
          <p:cNvPr id="93" name="object 93"/>
          <p:cNvGrpSpPr/>
          <p:nvPr/>
        </p:nvGrpSpPr>
        <p:grpSpPr>
          <a:xfrm>
            <a:off x="8243189" y="7055618"/>
            <a:ext cx="2448560" cy="504190"/>
            <a:chOff x="8243189" y="7055618"/>
            <a:chExt cx="2448560" cy="504190"/>
          </a:xfrm>
        </p:grpSpPr>
        <p:sp>
          <p:nvSpPr>
            <p:cNvPr id="94" name="object 94"/>
            <p:cNvSpPr/>
            <p:nvPr/>
          </p:nvSpPr>
          <p:spPr>
            <a:xfrm>
              <a:off x="8243189" y="7218603"/>
              <a:ext cx="2312670" cy="156210"/>
            </a:xfrm>
            <a:custGeom>
              <a:avLst/>
              <a:gdLst/>
              <a:ahLst/>
              <a:cxnLst/>
              <a:rect l="l" t="t" r="r" b="b"/>
              <a:pathLst>
                <a:path w="2312670" h="156209">
                  <a:moveTo>
                    <a:pt x="2234564" y="0"/>
                  </a:moveTo>
                  <a:lnTo>
                    <a:pt x="78104" y="0"/>
                  </a:lnTo>
                  <a:lnTo>
                    <a:pt x="47738" y="6137"/>
                  </a:lnTo>
                  <a:lnTo>
                    <a:pt x="22907" y="22874"/>
                  </a:lnTo>
                  <a:lnTo>
                    <a:pt x="6149" y="47700"/>
                  </a:lnTo>
                  <a:lnTo>
                    <a:pt x="0" y="78105"/>
                  </a:lnTo>
                  <a:lnTo>
                    <a:pt x="6149" y="108504"/>
                  </a:lnTo>
                  <a:lnTo>
                    <a:pt x="22907" y="133330"/>
                  </a:lnTo>
                  <a:lnTo>
                    <a:pt x="47738" y="150071"/>
                  </a:lnTo>
                  <a:lnTo>
                    <a:pt x="78104" y="156210"/>
                  </a:lnTo>
                  <a:lnTo>
                    <a:pt x="2234564" y="156210"/>
                  </a:lnTo>
                  <a:lnTo>
                    <a:pt x="2264985" y="150071"/>
                  </a:lnTo>
                  <a:lnTo>
                    <a:pt x="2289809" y="133330"/>
                  </a:lnTo>
                  <a:lnTo>
                    <a:pt x="2306538" y="108504"/>
                  </a:lnTo>
                  <a:lnTo>
                    <a:pt x="2312669" y="78105"/>
                  </a:lnTo>
                  <a:lnTo>
                    <a:pt x="2306538" y="47700"/>
                  </a:lnTo>
                  <a:lnTo>
                    <a:pt x="2289809" y="22874"/>
                  </a:lnTo>
                  <a:lnTo>
                    <a:pt x="2264985" y="6137"/>
                  </a:lnTo>
                  <a:lnTo>
                    <a:pt x="2234564" y="0"/>
                  </a:lnTo>
                  <a:close/>
                </a:path>
              </a:pathLst>
            </a:custGeom>
            <a:solidFill>
              <a:srgbClr val="99003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5" name="object 95"/>
            <p:cNvSpPr/>
            <p:nvPr/>
          </p:nvSpPr>
          <p:spPr>
            <a:xfrm>
              <a:off x="8290814" y="7240714"/>
              <a:ext cx="927735" cy="134620"/>
            </a:xfrm>
            <a:custGeom>
              <a:avLst/>
              <a:gdLst/>
              <a:ahLst/>
              <a:cxnLst/>
              <a:rect l="l" t="t" r="r" b="b"/>
              <a:pathLst>
                <a:path w="927734" h="134620">
                  <a:moveTo>
                    <a:pt x="927112" y="0"/>
                  </a:moveTo>
                  <a:lnTo>
                    <a:pt x="0" y="0"/>
                  </a:lnTo>
                  <a:lnTo>
                    <a:pt x="0" y="134099"/>
                  </a:lnTo>
                  <a:lnTo>
                    <a:pt x="927112" y="134099"/>
                  </a:lnTo>
                  <a:lnTo>
                    <a:pt x="927112" y="0"/>
                  </a:lnTo>
                  <a:close/>
                </a:path>
              </a:pathLst>
            </a:custGeom>
            <a:solidFill>
              <a:srgbClr val="CCEB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6" name="object 96"/>
            <p:cNvSpPr/>
            <p:nvPr/>
          </p:nvSpPr>
          <p:spPr>
            <a:xfrm>
              <a:off x="10452989" y="7055618"/>
              <a:ext cx="238760" cy="504190"/>
            </a:xfrm>
            <a:custGeom>
              <a:avLst/>
              <a:gdLst/>
              <a:ahLst/>
              <a:cxnLst/>
              <a:rect l="l" t="t" r="r" b="b"/>
              <a:pathLst>
                <a:path w="238759" h="504190">
                  <a:moveTo>
                    <a:pt x="238251" y="0"/>
                  </a:moveTo>
                  <a:lnTo>
                    <a:pt x="0" y="0"/>
                  </a:lnTo>
                  <a:lnTo>
                    <a:pt x="0" y="503999"/>
                  </a:lnTo>
                  <a:lnTo>
                    <a:pt x="238251" y="503999"/>
                  </a:lnTo>
                  <a:lnTo>
                    <a:pt x="23825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569</Words>
  <Application>Microsoft Office PowerPoint</Application>
  <PresentationFormat>Произвольный</PresentationFormat>
  <Paragraphs>116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VipNet</cp:lastModifiedBy>
  <cp:revision>2</cp:revision>
  <dcterms:created xsi:type="dcterms:W3CDTF">2023-04-18T04:50:38Z</dcterms:created>
  <dcterms:modified xsi:type="dcterms:W3CDTF">2025-12-12T06:39:05Z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2012-11-15T00:00:00Z</vt:filetime>
  </property>
  <property fmtid="{D5CDD505-2E9C-101B-9397-08002B2CF9AE}" pid="3" name="Creator">
    <vt:lpwstr>Microsoft® Office Publisher 2007</vt:lpwstr>
  </property>
  <property fmtid="{D5CDD505-2E9C-101B-9397-08002B2CF9AE}" pid="4" name="LastSaved">
    <vt:filetime>2023-04-18T00:00:00Z</vt:filetime>
  </property>
</Properties>
</file>